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1"/>
  </p:notesMasterIdLst>
  <p:sldIdLst>
    <p:sldId id="344" r:id="rId2"/>
    <p:sldId id="342" r:id="rId3"/>
    <p:sldId id="343" r:id="rId4"/>
    <p:sldId id="357" r:id="rId5"/>
    <p:sldId id="408" r:id="rId6"/>
    <p:sldId id="404" r:id="rId7"/>
    <p:sldId id="401" r:id="rId8"/>
    <p:sldId id="402" r:id="rId9"/>
    <p:sldId id="403" r:id="rId10"/>
    <p:sldId id="375" r:id="rId11"/>
    <p:sldId id="371" r:id="rId12"/>
    <p:sldId id="372" r:id="rId13"/>
    <p:sldId id="358" r:id="rId14"/>
    <p:sldId id="360" r:id="rId15"/>
    <p:sldId id="361" r:id="rId16"/>
    <p:sldId id="362" r:id="rId17"/>
    <p:sldId id="363" r:id="rId18"/>
    <p:sldId id="415" r:id="rId19"/>
    <p:sldId id="406" r:id="rId20"/>
    <p:sldId id="407" r:id="rId21"/>
    <p:sldId id="364" r:id="rId22"/>
    <p:sldId id="411" r:id="rId23"/>
    <p:sldId id="412" r:id="rId24"/>
    <p:sldId id="365" r:id="rId25"/>
    <p:sldId id="410" r:id="rId26"/>
    <p:sldId id="388" r:id="rId27"/>
    <p:sldId id="413" r:id="rId28"/>
    <p:sldId id="379" r:id="rId29"/>
    <p:sldId id="414" r:id="rId30"/>
    <p:sldId id="389" r:id="rId31"/>
    <p:sldId id="395" r:id="rId32"/>
    <p:sldId id="390" r:id="rId33"/>
    <p:sldId id="394" r:id="rId34"/>
    <p:sldId id="396" r:id="rId35"/>
    <p:sldId id="397" r:id="rId36"/>
    <p:sldId id="400" r:id="rId37"/>
    <p:sldId id="398" r:id="rId38"/>
    <p:sldId id="399" r:id="rId39"/>
    <p:sldId id="416" r:id="rId4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7E23CF-D722-43EB-8B06-05DEA1D78FF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36F3047-01DE-419A-B5E8-B1C45416A2EC}">
      <dgm:prSet phldrT="[Текст]" custT="1"/>
      <dgm:spPr>
        <a:xfrm>
          <a:off x="679640" y="489654"/>
          <a:ext cx="6633099" cy="979308"/>
        </a:xfrm>
        <a:solidFill>
          <a:schemeClr val="accent5">
            <a:lumMod val="9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rPr>
            <a:t> </a:t>
          </a:r>
          <a:r>
            <a:rPr lang="ru-RU" sz="2400" b="1" dirty="0" smtClean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rPr>
            <a:t>НОРМАТИВНЫЕ </a:t>
          </a:r>
          <a:r>
            <a:rPr lang="ru-RU" sz="2000" b="1" dirty="0" smtClean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rPr>
            <a:t>правила</a:t>
          </a:r>
          <a:endParaRPr lang="ru-RU" sz="2000" b="1" dirty="0">
            <a:solidFill>
              <a:srgbClr val="002060"/>
            </a:solidFill>
            <a:latin typeface="Book Antiqua" panose="02040602050305030304" pitchFamily="18" charset="0"/>
            <a:ea typeface="+mn-ea"/>
            <a:cs typeface="+mn-cs"/>
          </a:endParaRPr>
        </a:p>
      </dgm:t>
    </dgm:pt>
    <dgm:pt modelId="{C07D4F9B-EB01-4072-9574-7655717846AC}" type="parTrans" cxnId="{E16167DE-C3B1-493D-9712-2FB34FC4A0BF}">
      <dgm:prSet/>
      <dgm:spPr/>
      <dgm:t>
        <a:bodyPr/>
        <a:lstStyle/>
        <a:p>
          <a:endParaRPr lang="ru-RU"/>
        </a:p>
      </dgm:t>
    </dgm:pt>
    <dgm:pt modelId="{F27E1924-66B5-4502-90E9-FE257D1A5664}" type="sibTrans" cxnId="{E16167DE-C3B1-493D-9712-2FB34FC4A0BF}">
      <dgm:prSet/>
      <dgm:spPr>
        <a:xfrm>
          <a:off x="-5535497" y="-847605"/>
          <a:ext cx="6591755" cy="6591755"/>
        </a:xfr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9755CE8-925B-474D-80C2-DD937B766D9E}">
      <dgm:prSet phldrT="[Текст]" custT="1"/>
      <dgm:spPr>
        <a:xfrm>
          <a:off x="1035619" y="1958617"/>
          <a:ext cx="6277120" cy="979308"/>
        </a:xfr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rPr>
            <a:t>ОБЯЗАТЕЛЬНЫЕ условия</a:t>
          </a:r>
          <a:endParaRPr lang="ru-RU" sz="2400" b="1" dirty="0">
            <a:solidFill>
              <a:srgbClr val="002060"/>
            </a:solidFill>
            <a:latin typeface="Book Antiqua" panose="02040602050305030304" pitchFamily="18" charset="0"/>
            <a:ea typeface="+mn-ea"/>
            <a:cs typeface="+mn-cs"/>
          </a:endParaRPr>
        </a:p>
      </dgm:t>
    </dgm:pt>
    <dgm:pt modelId="{DF05D3E1-ABD3-460D-9640-79A577022A5A}" type="parTrans" cxnId="{6343EA5F-C788-4040-8156-779ABD935EFF}">
      <dgm:prSet/>
      <dgm:spPr/>
      <dgm:t>
        <a:bodyPr/>
        <a:lstStyle/>
        <a:p>
          <a:endParaRPr lang="ru-RU"/>
        </a:p>
      </dgm:t>
    </dgm:pt>
    <dgm:pt modelId="{348DCAC5-F815-4896-B9C8-91DCF9E07740}" type="sibTrans" cxnId="{6343EA5F-C788-4040-8156-779ABD935EFF}">
      <dgm:prSet/>
      <dgm:spPr/>
      <dgm:t>
        <a:bodyPr/>
        <a:lstStyle/>
        <a:p>
          <a:endParaRPr lang="ru-RU"/>
        </a:p>
      </dgm:t>
    </dgm:pt>
    <dgm:pt modelId="{266C7D5E-D622-4340-912F-03EE81C94B28}">
      <dgm:prSet phldrT="[Текст]" custT="1"/>
      <dgm:spPr>
        <a:xfrm>
          <a:off x="679640" y="3427580"/>
          <a:ext cx="6633099" cy="979308"/>
        </a:xfr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rPr>
            <a:t>ИНФОРМАЦИОННЫЕ правила</a:t>
          </a:r>
          <a:endParaRPr lang="ru-RU" sz="2000" b="1" dirty="0">
            <a:solidFill>
              <a:srgbClr val="002060"/>
            </a:solidFill>
            <a:latin typeface="Book Antiqua" panose="02040602050305030304" pitchFamily="18" charset="0"/>
            <a:ea typeface="+mn-ea"/>
            <a:cs typeface="+mn-cs"/>
          </a:endParaRPr>
        </a:p>
      </dgm:t>
    </dgm:pt>
    <dgm:pt modelId="{B76EAA36-2BFE-4F7A-BCE1-340F7F2ED940}" type="parTrans" cxnId="{3D8D6132-C2AF-47F8-BA26-C42E24134008}">
      <dgm:prSet/>
      <dgm:spPr/>
      <dgm:t>
        <a:bodyPr/>
        <a:lstStyle/>
        <a:p>
          <a:endParaRPr lang="ru-RU"/>
        </a:p>
      </dgm:t>
    </dgm:pt>
    <dgm:pt modelId="{53779DD9-FD92-40AA-838D-AA1F2ACD3BFB}" type="sibTrans" cxnId="{3D8D6132-C2AF-47F8-BA26-C42E24134008}">
      <dgm:prSet/>
      <dgm:spPr/>
      <dgm:t>
        <a:bodyPr/>
        <a:lstStyle/>
        <a:p>
          <a:endParaRPr lang="ru-RU"/>
        </a:p>
      </dgm:t>
    </dgm:pt>
    <dgm:pt modelId="{2FFE98FE-550E-407A-AB45-8A62A555F827}" type="pres">
      <dgm:prSet presAssocID="{EA7E23CF-D722-43EB-8B06-05DEA1D78F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4807942-FACC-461F-80CA-D3D6866ED30F}" type="pres">
      <dgm:prSet presAssocID="{EA7E23CF-D722-43EB-8B06-05DEA1D78FF3}" presName="Name1" presStyleCnt="0"/>
      <dgm:spPr/>
    </dgm:pt>
    <dgm:pt modelId="{2C24B92B-7A85-438D-86C6-3CA41CA609EB}" type="pres">
      <dgm:prSet presAssocID="{EA7E23CF-D722-43EB-8B06-05DEA1D78FF3}" presName="cycle" presStyleCnt="0"/>
      <dgm:spPr/>
    </dgm:pt>
    <dgm:pt modelId="{2857BE94-BADE-4CD0-9D35-3052CB369338}" type="pres">
      <dgm:prSet presAssocID="{EA7E23CF-D722-43EB-8B06-05DEA1D78FF3}" presName="srcNode" presStyleLbl="node1" presStyleIdx="0" presStyleCnt="3"/>
      <dgm:spPr/>
    </dgm:pt>
    <dgm:pt modelId="{19AFB943-A7D0-41DA-ABC6-0B9F982A1743}" type="pres">
      <dgm:prSet presAssocID="{EA7E23CF-D722-43EB-8B06-05DEA1D78FF3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340"/>
          </a:avLst>
        </a:prstGeom>
      </dgm:spPr>
      <dgm:t>
        <a:bodyPr/>
        <a:lstStyle/>
        <a:p>
          <a:endParaRPr lang="ru-RU"/>
        </a:p>
      </dgm:t>
    </dgm:pt>
    <dgm:pt modelId="{44C1AE2E-6221-4F21-A29D-3D30508EF535}" type="pres">
      <dgm:prSet presAssocID="{EA7E23CF-D722-43EB-8B06-05DEA1D78FF3}" presName="extraNode" presStyleLbl="node1" presStyleIdx="0" presStyleCnt="3"/>
      <dgm:spPr/>
    </dgm:pt>
    <dgm:pt modelId="{BE211623-4D92-4446-9F10-A764C734CC3F}" type="pres">
      <dgm:prSet presAssocID="{EA7E23CF-D722-43EB-8B06-05DEA1D78FF3}" presName="dstNode" presStyleLbl="node1" presStyleIdx="0" presStyleCnt="3"/>
      <dgm:spPr/>
    </dgm:pt>
    <dgm:pt modelId="{BC88EFC8-D96D-4390-91A9-B1C7323A2232}" type="pres">
      <dgm:prSet presAssocID="{D36F3047-01DE-419A-B5E8-B1C45416A2EC}" presName="text_1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856CE8A-3FA1-41AC-BB53-E29E89D35AE0}" type="pres">
      <dgm:prSet presAssocID="{D36F3047-01DE-419A-B5E8-B1C45416A2EC}" presName="accent_1" presStyleCnt="0"/>
      <dgm:spPr/>
    </dgm:pt>
    <dgm:pt modelId="{B4680667-6BAC-49DE-8DBD-CE19CC7C25FF}" type="pres">
      <dgm:prSet presAssocID="{D36F3047-01DE-419A-B5E8-B1C45416A2EC}" presName="accentRepeatNode" presStyleLbl="solidFgAcc1" presStyleIdx="0" presStyleCnt="3"/>
      <dgm:spPr>
        <a:xfrm>
          <a:off x="67572" y="367240"/>
          <a:ext cx="1224135" cy="1224135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A855399-B251-4BA0-8AD6-A89CADC50039}" type="pres">
      <dgm:prSet presAssocID="{49755CE8-925B-474D-80C2-DD937B766D9E}" presName="text_2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5772B4B-C50E-4D81-8286-AFE6E82ABDC6}" type="pres">
      <dgm:prSet presAssocID="{49755CE8-925B-474D-80C2-DD937B766D9E}" presName="accent_2" presStyleCnt="0"/>
      <dgm:spPr/>
    </dgm:pt>
    <dgm:pt modelId="{72CCA211-5DC3-4070-973A-8D2BA2255693}" type="pres">
      <dgm:prSet presAssocID="{49755CE8-925B-474D-80C2-DD937B766D9E}" presName="accentRepeatNode" presStyleLbl="solidFgAcc1" presStyleIdx="1" presStyleCnt="3"/>
      <dgm:spPr>
        <a:xfrm>
          <a:off x="423551" y="1836204"/>
          <a:ext cx="1224135" cy="122413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8E1218B0-9E07-4014-9896-C797CF0C7497}" type="pres">
      <dgm:prSet presAssocID="{266C7D5E-D622-4340-912F-03EE81C94B28}" presName="text_3" presStyleLbl="node1" presStyleIdx="2" presStyleCnt="3" custScaleY="11617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44D7949-3C5B-4FF2-8D6C-43436376EC69}" type="pres">
      <dgm:prSet presAssocID="{266C7D5E-D622-4340-912F-03EE81C94B28}" presName="accent_3" presStyleCnt="0"/>
      <dgm:spPr/>
    </dgm:pt>
    <dgm:pt modelId="{28F0A044-2740-4ED2-9ACD-1833FFCE5ECD}" type="pres">
      <dgm:prSet presAssocID="{266C7D5E-D622-4340-912F-03EE81C94B28}" presName="accentRepeatNode" presStyleLbl="solidFgAcc1" presStyleIdx="2" presStyleCnt="3"/>
      <dgm:spPr>
        <a:xfrm>
          <a:off x="67572" y="3305167"/>
          <a:ext cx="1224135" cy="1224135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EA0FC690-F3D8-401C-91CD-BD3D9D8CEFE8}" type="presOf" srcId="{F27E1924-66B5-4502-90E9-FE257D1A5664}" destId="{19AFB943-A7D0-41DA-ABC6-0B9F982A1743}" srcOrd="0" destOrd="0" presId="urn:microsoft.com/office/officeart/2008/layout/VerticalCurvedList"/>
    <dgm:cxn modelId="{6343EA5F-C788-4040-8156-779ABD935EFF}" srcId="{EA7E23CF-D722-43EB-8B06-05DEA1D78FF3}" destId="{49755CE8-925B-474D-80C2-DD937B766D9E}" srcOrd="1" destOrd="0" parTransId="{DF05D3E1-ABD3-460D-9640-79A577022A5A}" sibTransId="{348DCAC5-F815-4896-B9C8-91DCF9E07740}"/>
    <dgm:cxn modelId="{3478F2DF-8BBB-419A-96A3-7354F3388288}" type="presOf" srcId="{EA7E23CF-D722-43EB-8B06-05DEA1D78FF3}" destId="{2FFE98FE-550E-407A-AB45-8A62A555F827}" srcOrd="0" destOrd="0" presId="urn:microsoft.com/office/officeart/2008/layout/VerticalCurvedList"/>
    <dgm:cxn modelId="{3D8D6132-C2AF-47F8-BA26-C42E24134008}" srcId="{EA7E23CF-D722-43EB-8B06-05DEA1D78FF3}" destId="{266C7D5E-D622-4340-912F-03EE81C94B28}" srcOrd="2" destOrd="0" parTransId="{B76EAA36-2BFE-4F7A-BCE1-340F7F2ED940}" sibTransId="{53779DD9-FD92-40AA-838D-AA1F2ACD3BFB}"/>
    <dgm:cxn modelId="{D0BFCCD3-EB8A-48B0-A855-595C63F2EC8E}" type="presOf" srcId="{49755CE8-925B-474D-80C2-DD937B766D9E}" destId="{2A855399-B251-4BA0-8AD6-A89CADC50039}" srcOrd="0" destOrd="0" presId="urn:microsoft.com/office/officeart/2008/layout/VerticalCurvedList"/>
    <dgm:cxn modelId="{E16167DE-C3B1-493D-9712-2FB34FC4A0BF}" srcId="{EA7E23CF-D722-43EB-8B06-05DEA1D78FF3}" destId="{D36F3047-01DE-419A-B5E8-B1C45416A2EC}" srcOrd="0" destOrd="0" parTransId="{C07D4F9B-EB01-4072-9574-7655717846AC}" sibTransId="{F27E1924-66B5-4502-90E9-FE257D1A5664}"/>
    <dgm:cxn modelId="{F161604E-EC0D-4D09-979A-BB36B2D9328E}" type="presOf" srcId="{D36F3047-01DE-419A-B5E8-B1C45416A2EC}" destId="{BC88EFC8-D96D-4390-91A9-B1C7323A2232}" srcOrd="0" destOrd="0" presId="urn:microsoft.com/office/officeart/2008/layout/VerticalCurvedList"/>
    <dgm:cxn modelId="{3C40A41A-AF38-480D-B72C-AA17DC47FDF1}" type="presOf" srcId="{266C7D5E-D622-4340-912F-03EE81C94B28}" destId="{8E1218B0-9E07-4014-9896-C797CF0C7497}" srcOrd="0" destOrd="0" presId="urn:microsoft.com/office/officeart/2008/layout/VerticalCurvedList"/>
    <dgm:cxn modelId="{184A3AFB-E068-4373-A01C-23D356436615}" type="presParOf" srcId="{2FFE98FE-550E-407A-AB45-8A62A555F827}" destId="{24807942-FACC-461F-80CA-D3D6866ED30F}" srcOrd="0" destOrd="0" presId="urn:microsoft.com/office/officeart/2008/layout/VerticalCurvedList"/>
    <dgm:cxn modelId="{BD4C2B6A-0224-4F06-BF5D-7462EE41DFAB}" type="presParOf" srcId="{24807942-FACC-461F-80CA-D3D6866ED30F}" destId="{2C24B92B-7A85-438D-86C6-3CA41CA609EB}" srcOrd="0" destOrd="0" presId="urn:microsoft.com/office/officeart/2008/layout/VerticalCurvedList"/>
    <dgm:cxn modelId="{0D9CA4F3-F334-461E-9822-A6B52F46B513}" type="presParOf" srcId="{2C24B92B-7A85-438D-86C6-3CA41CA609EB}" destId="{2857BE94-BADE-4CD0-9D35-3052CB369338}" srcOrd="0" destOrd="0" presId="urn:microsoft.com/office/officeart/2008/layout/VerticalCurvedList"/>
    <dgm:cxn modelId="{1C471884-84CB-4165-BD4C-E249B78C25A9}" type="presParOf" srcId="{2C24B92B-7A85-438D-86C6-3CA41CA609EB}" destId="{19AFB943-A7D0-41DA-ABC6-0B9F982A1743}" srcOrd="1" destOrd="0" presId="urn:microsoft.com/office/officeart/2008/layout/VerticalCurvedList"/>
    <dgm:cxn modelId="{0BF7BCCF-1294-475B-A324-3A87A215DB22}" type="presParOf" srcId="{2C24B92B-7A85-438D-86C6-3CA41CA609EB}" destId="{44C1AE2E-6221-4F21-A29D-3D30508EF535}" srcOrd="2" destOrd="0" presId="urn:microsoft.com/office/officeart/2008/layout/VerticalCurvedList"/>
    <dgm:cxn modelId="{14456480-8720-4344-B0A9-123E806DCAD2}" type="presParOf" srcId="{2C24B92B-7A85-438D-86C6-3CA41CA609EB}" destId="{BE211623-4D92-4446-9F10-A764C734CC3F}" srcOrd="3" destOrd="0" presId="urn:microsoft.com/office/officeart/2008/layout/VerticalCurvedList"/>
    <dgm:cxn modelId="{15939075-31D0-4505-8A28-2B40013DFAF8}" type="presParOf" srcId="{24807942-FACC-461F-80CA-D3D6866ED30F}" destId="{BC88EFC8-D96D-4390-91A9-B1C7323A2232}" srcOrd="1" destOrd="0" presId="urn:microsoft.com/office/officeart/2008/layout/VerticalCurvedList"/>
    <dgm:cxn modelId="{09077A9E-259B-49BD-AC40-5F5C332BF040}" type="presParOf" srcId="{24807942-FACC-461F-80CA-D3D6866ED30F}" destId="{B856CE8A-3FA1-41AC-BB53-E29E89D35AE0}" srcOrd="2" destOrd="0" presId="urn:microsoft.com/office/officeart/2008/layout/VerticalCurvedList"/>
    <dgm:cxn modelId="{358AB6D5-572E-4FE9-B073-A76D9AC99842}" type="presParOf" srcId="{B856CE8A-3FA1-41AC-BB53-E29E89D35AE0}" destId="{B4680667-6BAC-49DE-8DBD-CE19CC7C25FF}" srcOrd="0" destOrd="0" presId="urn:microsoft.com/office/officeart/2008/layout/VerticalCurvedList"/>
    <dgm:cxn modelId="{991A85D0-8794-4E27-9F33-EEB6EC8DB531}" type="presParOf" srcId="{24807942-FACC-461F-80CA-D3D6866ED30F}" destId="{2A855399-B251-4BA0-8AD6-A89CADC50039}" srcOrd="3" destOrd="0" presId="urn:microsoft.com/office/officeart/2008/layout/VerticalCurvedList"/>
    <dgm:cxn modelId="{F39D7867-70E8-4420-B52A-0667A4C9D365}" type="presParOf" srcId="{24807942-FACC-461F-80CA-D3D6866ED30F}" destId="{65772B4B-C50E-4D81-8286-AFE6E82ABDC6}" srcOrd="4" destOrd="0" presId="urn:microsoft.com/office/officeart/2008/layout/VerticalCurvedList"/>
    <dgm:cxn modelId="{8CABC9AA-3265-4F26-8CB0-A33AA9B2254F}" type="presParOf" srcId="{65772B4B-C50E-4D81-8286-AFE6E82ABDC6}" destId="{72CCA211-5DC3-4070-973A-8D2BA2255693}" srcOrd="0" destOrd="0" presId="urn:microsoft.com/office/officeart/2008/layout/VerticalCurvedList"/>
    <dgm:cxn modelId="{90A70592-EE71-416B-8959-A85C7CE9D900}" type="presParOf" srcId="{24807942-FACC-461F-80CA-D3D6866ED30F}" destId="{8E1218B0-9E07-4014-9896-C797CF0C7497}" srcOrd="5" destOrd="0" presId="urn:microsoft.com/office/officeart/2008/layout/VerticalCurvedList"/>
    <dgm:cxn modelId="{603B7E31-B8C7-415F-B4A4-491F5FAA2569}" type="presParOf" srcId="{24807942-FACC-461F-80CA-D3D6866ED30F}" destId="{A44D7949-3C5B-4FF2-8D6C-43436376EC69}" srcOrd="6" destOrd="0" presId="urn:microsoft.com/office/officeart/2008/layout/VerticalCurvedList"/>
    <dgm:cxn modelId="{7D2D60A9-2237-4AE4-90C2-4E3542A47524}" type="presParOf" srcId="{A44D7949-3C5B-4FF2-8D6C-43436376EC69}" destId="{28F0A044-2740-4ED2-9ACD-1833FFCE5E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8274B0B-0CE6-4A2B-B7F8-A9D74EA92605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8295F93-B1A8-43EE-99C9-30B800AFE1D7}">
      <dgm:prSet phldrT="[Текст]"/>
      <dgm:spPr>
        <a:xfrm rot="5400000">
          <a:off x="-256887" y="257312"/>
          <a:ext cx="1712580" cy="1198806"/>
        </a:xfrm>
        <a:gradFill rotWithShape="0">
          <a:gsLst>
            <a:gs pos="0">
              <a:srgbClr val="FF8021">
                <a:hueOff val="0"/>
                <a:satOff val="0"/>
                <a:lumOff val="0"/>
                <a:alphaOff val="0"/>
                <a:lumMod val="95000"/>
              </a:srgbClr>
            </a:gs>
            <a:gs pos="100000">
              <a:srgbClr val="FF802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rgbClr>
            </a:gs>
          </a:gsLst>
          <a:lin ang="5400000" scaled="0"/>
        </a:gradFill>
        <a:ln w="9525" cap="flat" cmpd="sng" algn="ctr">
          <a:solidFill>
            <a:srgbClr val="FF8021">
              <a:hueOff val="0"/>
              <a:satOff val="0"/>
              <a:lumOff val="0"/>
              <a:alphaOff val="0"/>
            </a:srgb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rgbClr val="FF8021">
              <a:hueOff val="0"/>
              <a:satOff val="0"/>
              <a:lumOff val="0"/>
              <a:alphaOff val="0"/>
              <a:shade val="30000"/>
              <a:satMod val="120000"/>
            </a:srgbClr>
          </a:contourClr>
        </a:sp3d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1</a:t>
          </a:r>
          <a:endParaRPr lang="ru-RU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B9A89B64-20DA-45E8-A5E7-6257A72FF974}" type="parTrans" cxnId="{31EFCA1F-46EA-4E34-AF08-D5D5D617C86F}">
      <dgm:prSet/>
      <dgm:spPr/>
      <dgm:t>
        <a:bodyPr/>
        <a:lstStyle/>
        <a:p>
          <a:endParaRPr lang="ru-RU"/>
        </a:p>
      </dgm:t>
    </dgm:pt>
    <dgm:pt modelId="{55D6BE89-A78A-4801-BF0B-DC03F9CC8E72}" type="sibTrans" cxnId="{31EFCA1F-46EA-4E34-AF08-D5D5D617C86F}">
      <dgm:prSet/>
      <dgm:spPr/>
      <dgm:t>
        <a:bodyPr/>
        <a:lstStyle/>
        <a:p>
          <a:endParaRPr lang="ru-RU"/>
        </a:p>
      </dgm:t>
    </dgm:pt>
    <dgm:pt modelId="{6A0B04EE-CC85-477A-97BF-1FE6C2D8BB51}">
      <dgm:prSet phldrT="[Текст]" custT="1"/>
      <dgm:spPr>
        <a:xfrm rot="5400000">
          <a:off x="4219278" y="-3020469"/>
          <a:ext cx="1113177" cy="715412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F802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gm:spPr>
      <dgm:t>
        <a:bodyPr/>
        <a:lstStyle/>
        <a:p>
          <a:pPr algn="just"/>
          <a:r>
            <a:rPr lang="ru-RU" sz="2000" dirty="0" smtClean="0">
              <a:effectLst/>
              <a:latin typeface="Book Antiqua" pitchFamily="18" charset="0"/>
              <a:ea typeface="Times New Roman"/>
              <a:cs typeface="Times New Roman"/>
            </a:rPr>
            <a:t>Формы, системы и размеры оплаты труда</a:t>
          </a:r>
          <a:endParaRPr lang="ru-RU" sz="2000" u="none" dirty="0">
            <a:solidFill>
              <a:srgbClr val="C00000"/>
            </a:solidFill>
            <a:latin typeface="Book Antiqua" pitchFamily="18" charset="0"/>
            <a:ea typeface="+mn-ea"/>
            <a:cs typeface="+mn-cs"/>
          </a:endParaRPr>
        </a:p>
      </dgm:t>
    </dgm:pt>
    <dgm:pt modelId="{C33B9255-19BC-4C37-A884-7EA6547322EA}" type="parTrans" cxnId="{7C871259-EEDF-4B80-94D2-ECE3A907A8A9}">
      <dgm:prSet/>
      <dgm:spPr/>
      <dgm:t>
        <a:bodyPr/>
        <a:lstStyle/>
        <a:p>
          <a:endParaRPr lang="ru-RU"/>
        </a:p>
      </dgm:t>
    </dgm:pt>
    <dgm:pt modelId="{A16B7259-6A57-4A25-B10A-0EB633A65A3E}" type="sibTrans" cxnId="{7C871259-EEDF-4B80-94D2-ECE3A907A8A9}">
      <dgm:prSet/>
      <dgm:spPr/>
      <dgm:t>
        <a:bodyPr/>
        <a:lstStyle/>
        <a:p>
          <a:endParaRPr lang="ru-RU"/>
        </a:p>
      </dgm:t>
    </dgm:pt>
    <dgm:pt modelId="{E81ACE72-D112-4C88-B696-41FC750D028D}">
      <dgm:prSet phldrT="[Текст]"/>
      <dgm:spPr>
        <a:xfrm rot="5400000">
          <a:off x="-256887" y="1776860"/>
          <a:ext cx="1712580" cy="1198806"/>
        </a:xfrm>
        <a:gradFill rotWithShape="0">
          <a:gsLst>
            <a:gs pos="0">
              <a:srgbClr val="FF8021">
                <a:hueOff val="-515611"/>
                <a:satOff val="-6008"/>
                <a:lumOff val="-1079"/>
                <a:alphaOff val="0"/>
                <a:lumMod val="95000"/>
              </a:srgbClr>
            </a:gs>
            <a:gs pos="100000">
              <a:srgbClr val="FF8021">
                <a:hueOff val="-515611"/>
                <a:satOff val="-6008"/>
                <a:lumOff val="-1079"/>
                <a:alphaOff val="0"/>
                <a:shade val="82000"/>
                <a:satMod val="125000"/>
                <a:lumMod val="74000"/>
              </a:srgbClr>
            </a:gs>
          </a:gsLst>
          <a:lin ang="5400000" scaled="0"/>
        </a:gradFill>
        <a:ln w="9525" cap="flat" cmpd="sng" algn="ctr">
          <a:solidFill>
            <a:srgbClr val="FF8021">
              <a:hueOff val="-515611"/>
              <a:satOff val="-6008"/>
              <a:lumOff val="-1079"/>
              <a:alphaOff val="0"/>
            </a:srgb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rgbClr val="FF8021">
              <a:hueOff val="-515611"/>
              <a:satOff val="-6008"/>
              <a:lumOff val="-1079"/>
              <a:alphaOff val="0"/>
              <a:shade val="30000"/>
              <a:satMod val="120000"/>
            </a:srgbClr>
          </a:contourClr>
        </a:sp3d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2</a:t>
          </a:r>
          <a:endParaRPr lang="ru-RU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0D429F23-AD24-4D22-8D3C-E8B1783A35FE}" type="parTrans" cxnId="{A6B8BDDB-46CF-48E1-B607-2AA57E3ECF57}">
      <dgm:prSet/>
      <dgm:spPr/>
      <dgm:t>
        <a:bodyPr/>
        <a:lstStyle/>
        <a:p>
          <a:endParaRPr lang="ru-RU"/>
        </a:p>
      </dgm:t>
    </dgm:pt>
    <dgm:pt modelId="{2EEAABC6-2FE2-4B6E-8B6F-734D0357331B}" type="sibTrans" cxnId="{A6B8BDDB-46CF-48E1-B607-2AA57E3ECF57}">
      <dgm:prSet/>
      <dgm:spPr/>
      <dgm:t>
        <a:bodyPr/>
        <a:lstStyle/>
        <a:p>
          <a:endParaRPr lang="ru-RU"/>
        </a:p>
      </dgm:t>
    </dgm:pt>
    <dgm:pt modelId="{6D5B3D5C-7285-4501-A4BF-80E957F41991}">
      <dgm:prSet phldrT="[Текст]" custT="1"/>
      <dgm:spPr>
        <a:xfrm rot="5400000">
          <a:off x="4219278" y="-1508301"/>
          <a:ext cx="1113177" cy="715412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F8021">
              <a:hueOff val="-515611"/>
              <a:satOff val="-6008"/>
              <a:lumOff val="-1079"/>
              <a:alphaOff val="0"/>
            </a:srgb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gm:spPr>
      <dgm:t>
        <a:bodyPr/>
        <a:lstStyle/>
        <a:p>
          <a:pPr algn="just"/>
          <a:r>
            <a:rPr lang="ru-RU" sz="2000" b="0" u="none" dirty="0" smtClean="0">
              <a:solidFill>
                <a:srgbClr val="002060"/>
              </a:solidFill>
              <a:latin typeface="Book Antiqua" pitchFamily="18" charset="0"/>
              <a:ea typeface="+mn-ea"/>
              <a:cs typeface="+mn-cs"/>
            </a:rPr>
            <a:t>Выплата пособий, компенсаций</a:t>
          </a:r>
          <a:endParaRPr lang="ru-RU" sz="2000" b="0" u="none" dirty="0">
            <a:solidFill>
              <a:srgbClr val="002060"/>
            </a:solidFill>
            <a:latin typeface="Book Antiqua" pitchFamily="18" charset="0"/>
            <a:ea typeface="+mn-ea"/>
            <a:cs typeface="+mn-cs"/>
          </a:endParaRPr>
        </a:p>
      </dgm:t>
    </dgm:pt>
    <dgm:pt modelId="{35EAD82C-D1BE-4B30-B82E-2403C0B724A3}" type="parTrans" cxnId="{0A1BD066-70E8-48E6-AC32-AED0706EF62F}">
      <dgm:prSet/>
      <dgm:spPr/>
      <dgm:t>
        <a:bodyPr/>
        <a:lstStyle/>
        <a:p>
          <a:endParaRPr lang="ru-RU"/>
        </a:p>
      </dgm:t>
    </dgm:pt>
    <dgm:pt modelId="{83820B23-D1E0-4285-A6BE-F28A46939177}" type="sibTrans" cxnId="{0A1BD066-70E8-48E6-AC32-AED0706EF62F}">
      <dgm:prSet/>
      <dgm:spPr/>
      <dgm:t>
        <a:bodyPr/>
        <a:lstStyle/>
        <a:p>
          <a:endParaRPr lang="ru-RU"/>
        </a:p>
      </dgm:t>
    </dgm:pt>
    <dgm:pt modelId="{891D713E-C50D-4338-8C3F-49D3389B99BF}">
      <dgm:prSet phldrT="[Текст]"/>
      <dgm:spPr>
        <a:xfrm rot="5400000">
          <a:off x="-256887" y="3296408"/>
          <a:ext cx="1712580" cy="1198806"/>
        </a:xfrm>
        <a:gradFill rotWithShape="0">
          <a:gsLst>
            <a:gs pos="0">
              <a:srgbClr val="FF8021">
                <a:hueOff val="-1031223"/>
                <a:satOff val="-12017"/>
                <a:lumOff val="-2158"/>
                <a:alphaOff val="0"/>
                <a:lumMod val="95000"/>
              </a:srgbClr>
            </a:gs>
            <a:gs pos="100000">
              <a:srgbClr val="FF8021">
                <a:hueOff val="-1031223"/>
                <a:satOff val="-12017"/>
                <a:lumOff val="-2158"/>
                <a:alphaOff val="0"/>
                <a:shade val="82000"/>
                <a:satMod val="125000"/>
                <a:lumMod val="74000"/>
              </a:srgbClr>
            </a:gs>
          </a:gsLst>
          <a:lin ang="5400000" scaled="0"/>
        </a:gradFill>
        <a:ln w="9525" cap="flat" cmpd="sng" algn="ctr">
          <a:solidFill>
            <a:srgbClr val="FF8021">
              <a:hueOff val="-1031223"/>
              <a:satOff val="-12017"/>
              <a:lumOff val="-2158"/>
              <a:alphaOff val="0"/>
            </a:srgb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rgbClr val="FF8021">
              <a:hueOff val="-1031223"/>
              <a:satOff val="-12017"/>
              <a:lumOff val="-2158"/>
              <a:alphaOff val="0"/>
              <a:shade val="30000"/>
              <a:satMod val="120000"/>
            </a:srgbClr>
          </a:contourClr>
        </a:sp3d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3</a:t>
          </a:r>
          <a:endParaRPr lang="ru-RU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A3DE2030-AF54-42A9-8F96-27F779EC63F6}" type="parTrans" cxnId="{2E793B97-73CA-470F-A44A-E53ABB2E33C0}">
      <dgm:prSet/>
      <dgm:spPr/>
      <dgm:t>
        <a:bodyPr/>
        <a:lstStyle/>
        <a:p>
          <a:endParaRPr lang="ru-RU"/>
        </a:p>
      </dgm:t>
    </dgm:pt>
    <dgm:pt modelId="{D73703F9-1B6D-4609-A527-AD19322C576F}" type="sibTrans" cxnId="{2E793B97-73CA-470F-A44A-E53ABB2E33C0}">
      <dgm:prSet/>
      <dgm:spPr/>
      <dgm:t>
        <a:bodyPr/>
        <a:lstStyle/>
        <a:p>
          <a:endParaRPr lang="ru-RU"/>
        </a:p>
      </dgm:t>
    </dgm:pt>
    <dgm:pt modelId="{2CA31025-6CA9-4FC4-ABC5-A7CA4A42245E}">
      <dgm:prSet phldrT="[Текст]" custT="1"/>
      <dgm:spPr>
        <a:xfrm rot="5400000">
          <a:off x="4219278" y="3865"/>
          <a:ext cx="1113177" cy="715412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F8021">
              <a:hueOff val="-1031223"/>
              <a:satOff val="-12017"/>
              <a:lumOff val="-2158"/>
              <a:alphaOff val="0"/>
            </a:srgb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gm:spPr>
      <dgm:t>
        <a:bodyPr/>
        <a:lstStyle/>
        <a:p>
          <a:pPr algn="just"/>
          <a:r>
            <a:rPr lang="ru-RU" sz="2000" dirty="0" smtClean="0">
              <a:effectLst/>
              <a:latin typeface="Book Antiqua" pitchFamily="18" charset="0"/>
              <a:ea typeface="Times New Roman"/>
              <a:cs typeface="Times New Roman"/>
            </a:rPr>
            <a:t>Механизм регулирования оплаты труда с учётом роста цен, уровня инфляции, выполнения показателей, определённых коллективным договором</a:t>
          </a:r>
          <a:endParaRPr lang="ru-RU" sz="2000" b="1" u="none" dirty="0">
            <a:solidFill>
              <a:srgbClr val="C00000"/>
            </a:solidFill>
            <a:latin typeface="Book Antiqua" pitchFamily="18" charset="0"/>
            <a:ea typeface="+mn-ea"/>
            <a:cs typeface="+mn-cs"/>
          </a:endParaRPr>
        </a:p>
      </dgm:t>
    </dgm:pt>
    <dgm:pt modelId="{517BB60A-66EF-41C8-8FA2-ADB85BCA6D5B}" type="parTrans" cxnId="{BC56BA51-96B8-41E6-BCD2-3283C81206DB}">
      <dgm:prSet/>
      <dgm:spPr/>
      <dgm:t>
        <a:bodyPr/>
        <a:lstStyle/>
        <a:p>
          <a:endParaRPr lang="ru-RU"/>
        </a:p>
      </dgm:t>
    </dgm:pt>
    <dgm:pt modelId="{59FB3E47-3376-4E3C-99A0-6C45A2C1D38C}" type="sibTrans" cxnId="{BC56BA51-96B8-41E6-BCD2-3283C81206DB}">
      <dgm:prSet/>
      <dgm:spPr/>
      <dgm:t>
        <a:bodyPr/>
        <a:lstStyle/>
        <a:p>
          <a:endParaRPr lang="ru-RU"/>
        </a:p>
      </dgm:t>
    </dgm:pt>
    <dgm:pt modelId="{2A0A5A85-468C-4A58-ADFA-4E8B92281FB0}" type="pres">
      <dgm:prSet presAssocID="{18274B0B-0CE6-4A2B-B7F8-A9D74EA9260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50F082-E7B1-4F6C-9DA4-08D2B0BD37AF}" type="pres">
      <dgm:prSet presAssocID="{58295F93-B1A8-43EE-99C9-30B800AFE1D7}" presName="composite" presStyleCnt="0"/>
      <dgm:spPr/>
    </dgm:pt>
    <dgm:pt modelId="{01957D18-B14A-48E3-B7FB-920CA833DD2E}" type="pres">
      <dgm:prSet presAssocID="{58295F93-B1A8-43EE-99C9-30B800AFE1D7}" presName="parentText" presStyleLbl="alignNode1" presStyleIdx="0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3F3C0E6E-2FF8-4F01-97C6-999BD7C3E9D5}" type="pres">
      <dgm:prSet presAssocID="{58295F93-B1A8-43EE-99C9-30B800AFE1D7}" presName="descendantText" presStyleLbl="alignAcc1" presStyleIdx="0" presStyleCnt="3" custLinFactNeighborX="527" custLinFactNeighborY="-3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CB7B69E7-6508-4A09-850A-21502FE0DB02}" type="pres">
      <dgm:prSet presAssocID="{55D6BE89-A78A-4801-BF0B-DC03F9CC8E72}" presName="sp" presStyleCnt="0"/>
      <dgm:spPr/>
    </dgm:pt>
    <dgm:pt modelId="{182CF42B-3A8F-432B-9678-BB1EABCC2669}" type="pres">
      <dgm:prSet presAssocID="{E81ACE72-D112-4C88-B696-41FC750D028D}" presName="composite" presStyleCnt="0"/>
      <dgm:spPr/>
    </dgm:pt>
    <dgm:pt modelId="{630092AC-6A53-4D23-985B-EC6CF83A13B7}" type="pres">
      <dgm:prSet presAssocID="{E81ACE72-D112-4C88-B696-41FC750D028D}" presName="parentText" presStyleLbl="alignNode1" presStyleIdx="1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19A7FE7A-6795-4E95-9BCF-F3062091D71C}" type="pres">
      <dgm:prSet presAssocID="{E81ACE72-D112-4C88-B696-41FC750D028D}" presName="descendantText" presStyleLbl="alignAcc1" presStyleIdx="1" presStyleCnt="3" custLinFactNeighborX="354" custLinFactNeighborY="-701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DFFA3107-693A-4CDF-AAE4-73C11FAD13A8}" type="pres">
      <dgm:prSet presAssocID="{2EEAABC6-2FE2-4B6E-8B6F-734D0357331B}" presName="sp" presStyleCnt="0"/>
      <dgm:spPr/>
    </dgm:pt>
    <dgm:pt modelId="{857142D3-B107-4272-9AD0-0CB9658090D4}" type="pres">
      <dgm:prSet presAssocID="{891D713E-C50D-4338-8C3F-49D3389B99BF}" presName="composite" presStyleCnt="0"/>
      <dgm:spPr/>
    </dgm:pt>
    <dgm:pt modelId="{A791C6D4-798C-4CF9-8EED-147B4EFD8248}" type="pres">
      <dgm:prSet presAssocID="{891D713E-C50D-4338-8C3F-49D3389B99BF}" presName="parentText" presStyleLbl="alignNode1" presStyleIdx="2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8188B5E7-6CD6-405B-9089-723B1EA0543D}" type="pres">
      <dgm:prSet presAssocID="{891D713E-C50D-4338-8C3F-49D3389B99BF}" presName="descendantText" presStyleLbl="alignAcc1" presStyleIdx="2" presStyleCnt="3" custLinFactNeighborX="79" custLinFactNeighborY="-136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56799EB5-B791-48B8-BD32-5A94C08422F9}" type="presOf" srcId="{6A0B04EE-CC85-477A-97BF-1FE6C2D8BB51}" destId="{3F3C0E6E-2FF8-4F01-97C6-999BD7C3E9D5}" srcOrd="0" destOrd="0" presId="urn:microsoft.com/office/officeart/2005/8/layout/chevron2"/>
    <dgm:cxn modelId="{9E9F0A34-DC37-400E-8697-70E562583455}" type="presOf" srcId="{6D5B3D5C-7285-4501-A4BF-80E957F41991}" destId="{19A7FE7A-6795-4E95-9BCF-F3062091D71C}" srcOrd="0" destOrd="0" presId="urn:microsoft.com/office/officeart/2005/8/layout/chevron2"/>
    <dgm:cxn modelId="{BC56BA51-96B8-41E6-BCD2-3283C81206DB}" srcId="{891D713E-C50D-4338-8C3F-49D3389B99BF}" destId="{2CA31025-6CA9-4FC4-ABC5-A7CA4A42245E}" srcOrd="0" destOrd="0" parTransId="{517BB60A-66EF-41C8-8FA2-ADB85BCA6D5B}" sibTransId="{59FB3E47-3376-4E3C-99A0-6C45A2C1D38C}"/>
    <dgm:cxn modelId="{2F3F6729-011D-4D2E-8051-00BAE2BC49AE}" type="presOf" srcId="{E81ACE72-D112-4C88-B696-41FC750D028D}" destId="{630092AC-6A53-4D23-985B-EC6CF83A13B7}" srcOrd="0" destOrd="0" presId="urn:microsoft.com/office/officeart/2005/8/layout/chevron2"/>
    <dgm:cxn modelId="{0A1BD066-70E8-48E6-AC32-AED0706EF62F}" srcId="{E81ACE72-D112-4C88-B696-41FC750D028D}" destId="{6D5B3D5C-7285-4501-A4BF-80E957F41991}" srcOrd="0" destOrd="0" parTransId="{35EAD82C-D1BE-4B30-B82E-2403C0B724A3}" sibTransId="{83820B23-D1E0-4285-A6BE-F28A46939177}"/>
    <dgm:cxn modelId="{23844CDE-AADC-42D5-BF1B-251B96F08C4E}" type="presOf" srcId="{891D713E-C50D-4338-8C3F-49D3389B99BF}" destId="{A791C6D4-798C-4CF9-8EED-147B4EFD8248}" srcOrd="0" destOrd="0" presId="urn:microsoft.com/office/officeart/2005/8/layout/chevron2"/>
    <dgm:cxn modelId="{31EFCA1F-46EA-4E34-AF08-D5D5D617C86F}" srcId="{18274B0B-0CE6-4A2B-B7F8-A9D74EA92605}" destId="{58295F93-B1A8-43EE-99C9-30B800AFE1D7}" srcOrd="0" destOrd="0" parTransId="{B9A89B64-20DA-45E8-A5E7-6257A72FF974}" sibTransId="{55D6BE89-A78A-4801-BF0B-DC03F9CC8E72}"/>
    <dgm:cxn modelId="{2E793B97-73CA-470F-A44A-E53ABB2E33C0}" srcId="{18274B0B-0CE6-4A2B-B7F8-A9D74EA92605}" destId="{891D713E-C50D-4338-8C3F-49D3389B99BF}" srcOrd="2" destOrd="0" parTransId="{A3DE2030-AF54-42A9-8F96-27F779EC63F6}" sibTransId="{D73703F9-1B6D-4609-A527-AD19322C576F}"/>
    <dgm:cxn modelId="{6FDFF4CD-3459-4C11-96B5-9429800A7390}" type="presOf" srcId="{58295F93-B1A8-43EE-99C9-30B800AFE1D7}" destId="{01957D18-B14A-48E3-B7FB-920CA833DD2E}" srcOrd="0" destOrd="0" presId="urn:microsoft.com/office/officeart/2005/8/layout/chevron2"/>
    <dgm:cxn modelId="{A6B8BDDB-46CF-48E1-B607-2AA57E3ECF57}" srcId="{18274B0B-0CE6-4A2B-B7F8-A9D74EA92605}" destId="{E81ACE72-D112-4C88-B696-41FC750D028D}" srcOrd="1" destOrd="0" parTransId="{0D429F23-AD24-4D22-8D3C-E8B1783A35FE}" sibTransId="{2EEAABC6-2FE2-4B6E-8B6F-734D0357331B}"/>
    <dgm:cxn modelId="{7C871259-EEDF-4B80-94D2-ECE3A907A8A9}" srcId="{58295F93-B1A8-43EE-99C9-30B800AFE1D7}" destId="{6A0B04EE-CC85-477A-97BF-1FE6C2D8BB51}" srcOrd="0" destOrd="0" parTransId="{C33B9255-19BC-4C37-A884-7EA6547322EA}" sibTransId="{A16B7259-6A57-4A25-B10A-0EB633A65A3E}"/>
    <dgm:cxn modelId="{CDBB4A82-AD4A-42F0-A7DD-E5A5A47E1388}" type="presOf" srcId="{2CA31025-6CA9-4FC4-ABC5-A7CA4A42245E}" destId="{8188B5E7-6CD6-405B-9089-723B1EA0543D}" srcOrd="0" destOrd="0" presId="urn:microsoft.com/office/officeart/2005/8/layout/chevron2"/>
    <dgm:cxn modelId="{0412FAC5-F99F-41C3-AA58-B440A4F87E04}" type="presOf" srcId="{18274B0B-0CE6-4A2B-B7F8-A9D74EA92605}" destId="{2A0A5A85-468C-4A58-ADFA-4E8B92281FB0}" srcOrd="0" destOrd="0" presId="urn:microsoft.com/office/officeart/2005/8/layout/chevron2"/>
    <dgm:cxn modelId="{E705E0F6-15C1-4562-9C8A-CCD2C686C15E}" type="presParOf" srcId="{2A0A5A85-468C-4A58-ADFA-4E8B92281FB0}" destId="{1650F082-E7B1-4F6C-9DA4-08D2B0BD37AF}" srcOrd="0" destOrd="0" presId="urn:microsoft.com/office/officeart/2005/8/layout/chevron2"/>
    <dgm:cxn modelId="{1650C534-B71C-479E-8574-81747EDC79FB}" type="presParOf" srcId="{1650F082-E7B1-4F6C-9DA4-08D2B0BD37AF}" destId="{01957D18-B14A-48E3-B7FB-920CA833DD2E}" srcOrd="0" destOrd="0" presId="urn:microsoft.com/office/officeart/2005/8/layout/chevron2"/>
    <dgm:cxn modelId="{B46E86DC-49FE-47FB-B96D-C5C9E4EC32A7}" type="presParOf" srcId="{1650F082-E7B1-4F6C-9DA4-08D2B0BD37AF}" destId="{3F3C0E6E-2FF8-4F01-97C6-999BD7C3E9D5}" srcOrd="1" destOrd="0" presId="urn:microsoft.com/office/officeart/2005/8/layout/chevron2"/>
    <dgm:cxn modelId="{04BCCC78-4EB6-4A0B-A133-DC0020F30183}" type="presParOf" srcId="{2A0A5A85-468C-4A58-ADFA-4E8B92281FB0}" destId="{CB7B69E7-6508-4A09-850A-21502FE0DB02}" srcOrd="1" destOrd="0" presId="urn:microsoft.com/office/officeart/2005/8/layout/chevron2"/>
    <dgm:cxn modelId="{933C6970-2131-4CF8-9BD2-BC36558C75C2}" type="presParOf" srcId="{2A0A5A85-468C-4A58-ADFA-4E8B92281FB0}" destId="{182CF42B-3A8F-432B-9678-BB1EABCC2669}" srcOrd="2" destOrd="0" presId="urn:microsoft.com/office/officeart/2005/8/layout/chevron2"/>
    <dgm:cxn modelId="{729FD45B-5A21-4E1A-8793-80A419C622E7}" type="presParOf" srcId="{182CF42B-3A8F-432B-9678-BB1EABCC2669}" destId="{630092AC-6A53-4D23-985B-EC6CF83A13B7}" srcOrd="0" destOrd="0" presId="urn:microsoft.com/office/officeart/2005/8/layout/chevron2"/>
    <dgm:cxn modelId="{22AC7C9E-2326-4D9E-A364-3A0DF9A0AAFD}" type="presParOf" srcId="{182CF42B-3A8F-432B-9678-BB1EABCC2669}" destId="{19A7FE7A-6795-4E95-9BCF-F3062091D71C}" srcOrd="1" destOrd="0" presId="urn:microsoft.com/office/officeart/2005/8/layout/chevron2"/>
    <dgm:cxn modelId="{FDA4B1AC-3C6E-4C3C-AABC-B2A2DEF2AD6E}" type="presParOf" srcId="{2A0A5A85-468C-4A58-ADFA-4E8B92281FB0}" destId="{DFFA3107-693A-4CDF-AAE4-73C11FAD13A8}" srcOrd="3" destOrd="0" presId="urn:microsoft.com/office/officeart/2005/8/layout/chevron2"/>
    <dgm:cxn modelId="{47B64B35-E4FB-4711-B676-49A171612A19}" type="presParOf" srcId="{2A0A5A85-468C-4A58-ADFA-4E8B92281FB0}" destId="{857142D3-B107-4272-9AD0-0CB9658090D4}" srcOrd="4" destOrd="0" presId="urn:microsoft.com/office/officeart/2005/8/layout/chevron2"/>
    <dgm:cxn modelId="{70E0A008-F723-4C09-8528-52FA3D4C1ABD}" type="presParOf" srcId="{857142D3-B107-4272-9AD0-0CB9658090D4}" destId="{A791C6D4-798C-4CF9-8EED-147B4EFD8248}" srcOrd="0" destOrd="0" presId="urn:microsoft.com/office/officeart/2005/8/layout/chevron2"/>
    <dgm:cxn modelId="{E8F8CF6F-F456-4C1E-BEAC-F46A8E94FD28}" type="presParOf" srcId="{857142D3-B107-4272-9AD0-0CB9658090D4}" destId="{8188B5E7-6CD6-405B-9089-723B1EA054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08E978D-C683-4C48-AC86-F9BFF2E2E4E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0366BA-2BF0-4C43-A963-5EA776125C0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Book Antiqua" pitchFamily="18" charset="0"/>
            </a:rPr>
            <a:t>ТАРИФНАЯ </a:t>
          </a:r>
          <a:endParaRPr lang="ru-RU" sz="2000" b="1" dirty="0">
            <a:solidFill>
              <a:srgbClr val="002060"/>
            </a:solidFill>
            <a:latin typeface="Book Antiqua" pitchFamily="18" charset="0"/>
          </a:endParaRPr>
        </a:p>
      </dgm:t>
    </dgm:pt>
    <dgm:pt modelId="{5C615D1B-B8D0-4D8E-8B99-2D03132C395C}" type="parTrans" cxnId="{6B9DD513-36CE-4021-8F80-DC2DFBB20689}">
      <dgm:prSet/>
      <dgm:spPr/>
      <dgm:t>
        <a:bodyPr/>
        <a:lstStyle/>
        <a:p>
          <a:endParaRPr lang="ru-RU"/>
        </a:p>
      </dgm:t>
    </dgm:pt>
    <dgm:pt modelId="{46E66B69-ECBD-4E41-8E0D-07F17AC9DBE5}" type="sibTrans" cxnId="{6B9DD513-36CE-4021-8F80-DC2DFBB20689}">
      <dgm:prSet/>
      <dgm:spPr/>
      <dgm:t>
        <a:bodyPr/>
        <a:lstStyle/>
        <a:p>
          <a:endParaRPr lang="ru-RU"/>
        </a:p>
      </dgm:t>
    </dgm:pt>
    <dgm:pt modelId="{9C2726EC-7698-4C02-822E-946EE9114855}">
      <dgm:prSet phldrT="[Текст]" custT="1"/>
      <dgm:spPr/>
      <dgm:t>
        <a:bodyPr/>
        <a:lstStyle/>
        <a:p>
          <a:r>
            <a:rPr lang="ru-RU" sz="1600" b="1" dirty="0" smtClean="0">
              <a:latin typeface="Book Antiqua" pitchFamily="18" charset="0"/>
            </a:rPr>
            <a:t>ПОВРЕМЕННАЯ </a:t>
          </a:r>
          <a:endParaRPr lang="ru-RU" sz="1600" b="1" dirty="0">
            <a:latin typeface="Book Antiqua" pitchFamily="18" charset="0"/>
          </a:endParaRPr>
        </a:p>
      </dgm:t>
    </dgm:pt>
    <dgm:pt modelId="{975B9D43-A3FE-46D8-8892-BB4C34A1C511}" type="parTrans" cxnId="{0D5E6A9E-8075-418E-BD41-6F3FCAB0E1B9}">
      <dgm:prSet/>
      <dgm:spPr/>
      <dgm:t>
        <a:bodyPr/>
        <a:lstStyle/>
        <a:p>
          <a:endParaRPr lang="ru-RU"/>
        </a:p>
      </dgm:t>
    </dgm:pt>
    <dgm:pt modelId="{8764DD41-C612-4721-AB6B-1162399D241C}" type="sibTrans" cxnId="{0D5E6A9E-8075-418E-BD41-6F3FCAB0E1B9}">
      <dgm:prSet/>
      <dgm:spPr/>
      <dgm:t>
        <a:bodyPr/>
        <a:lstStyle/>
        <a:p>
          <a:endParaRPr lang="ru-RU"/>
        </a:p>
      </dgm:t>
    </dgm:pt>
    <dgm:pt modelId="{9491243C-A351-46C9-8314-F8DD3468296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Book Antiqua" pitchFamily="18" charset="0"/>
            </a:rPr>
            <a:t>БЕСТАРИФНАЯ</a:t>
          </a:r>
          <a:endParaRPr lang="ru-RU" sz="2000" b="1" dirty="0">
            <a:solidFill>
              <a:srgbClr val="002060"/>
            </a:solidFill>
            <a:latin typeface="Book Antiqua" pitchFamily="18" charset="0"/>
          </a:endParaRPr>
        </a:p>
      </dgm:t>
    </dgm:pt>
    <dgm:pt modelId="{24B46BE0-1030-4FFF-BB11-6776B5FA5DBA}" type="parTrans" cxnId="{64F46368-C0EC-40B6-B6BC-2D12633E5B7B}">
      <dgm:prSet/>
      <dgm:spPr/>
      <dgm:t>
        <a:bodyPr/>
        <a:lstStyle/>
        <a:p>
          <a:endParaRPr lang="ru-RU"/>
        </a:p>
      </dgm:t>
    </dgm:pt>
    <dgm:pt modelId="{FC17EFBB-434E-4880-9A7F-88B7C320C36C}" type="sibTrans" cxnId="{64F46368-C0EC-40B6-B6BC-2D12633E5B7B}">
      <dgm:prSet/>
      <dgm:spPr/>
      <dgm:t>
        <a:bodyPr/>
        <a:lstStyle/>
        <a:p>
          <a:endParaRPr lang="ru-RU"/>
        </a:p>
      </dgm:t>
    </dgm:pt>
    <dgm:pt modelId="{3BC7D7A8-8A4D-40B8-9686-5535F9BFAEA9}">
      <dgm:prSet phldrT="[Текст]" custT="1"/>
      <dgm:spPr/>
      <dgm:t>
        <a:bodyPr/>
        <a:lstStyle/>
        <a:p>
          <a:r>
            <a:rPr lang="ru-RU" sz="1400" b="1" dirty="0" smtClean="0">
              <a:latin typeface="Book Antiqua" pitchFamily="18" charset="0"/>
            </a:rPr>
            <a:t>КОНТРАКТНАЯ ( «плавающие оклады», индивидуальные выплаты по результатам работы</a:t>
          </a:r>
          <a:endParaRPr lang="ru-RU" sz="1400" b="1" dirty="0">
            <a:latin typeface="Book Antiqua" pitchFamily="18" charset="0"/>
          </a:endParaRPr>
        </a:p>
      </dgm:t>
    </dgm:pt>
    <dgm:pt modelId="{46F99D08-6646-4D4B-94DB-84DA71096BAB}" type="parTrans" cxnId="{48F8565D-B3C9-40EA-B03F-E796A71F0108}">
      <dgm:prSet/>
      <dgm:spPr/>
      <dgm:t>
        <a:bodyPr/>
        <a:lstStyle/>
        <a:p>
          <a:endParaRPr lang="ru-RU"/>
        </a:p>
      </dgm:t>
    </dgm:pt>
    <dgm:pt modelId="{1DC74969-05A1-4C0C-9913-42DFBAE505BE}" type="sibTrans" cxnId="{48F8565D-B3C9-40EA-B03F-E796A71F0108}">
      <dgm:prSet/>
      <dgm:spPr/>
      <dgm:t>
        <a:bodyPr/>
        <a:lstStyle/>
        <a:p>
          <a:endParaRPr lang="ru-RU"/>
        </a:p>
      </dgm:t>
    </dgm:pt>
    <dgm:pt modelId="{DC841DE3-D3F2-4AA8-B636-263ECFB9376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Book Antiqua" pitchFamily="18" charset="0"/>
            </a:rPr>
            <a:t>СМЕШАННАЯ</a:t>
          </a:r>
          <a:endParaRPr lang="ru-RU" sz="2000" b="1" dirty="0">
            <a:solidFill>
              <a:srgbClr val="002060"/>
            </a:solidFill>
            <a:latin typeface="Book Antiqua" pitchFamily="18" charset="0"/>
          </a:endParaRPr>
        </a:p>
      </dgm:t>
    </dgm:pt>
    <dgm:pt modelId="{B7BB1EF9-44C7-4261-90AA-16ADB5E7BC0F}" type="parTrans" cxnId="{24A4CDCE-E8E8-42FC-8A7F-192CC6A2EC28}">
      <dgm:prSet/>
      <dgm:spPr/>
      <dgm:t>
        <a:bodyPr/>
        <a:lstStyle/>
        <a:p>
          <a:endParaRPr lang="ru-RU"/>
        </a:p>
      </dgm:t>
    </dgm:pt>
    <dgm:pt modelId="{CC067C4B-1A6B-4DD9-B5FE-94569E108D83}" type="sibTrans" cxnId="{24A4CDCE-E8E8-42FC-8A7F-192CC6A2EC28}">
      <dgm:prSet/>
      <dgm:spPr/>
      <dgm:t>
        <a:bodyPr/>
        <a:lstStyle/>
        <a:p>
          <a:endParaRPr lang="ru-RU"/>
        </a:p>
      </dgm:t>
    </dgm:pt>
    <dgm:pt modelId="{F7A16B04-AA6D-45F5-B1BD-658931058A19}">
      <dgm:prSet phldrT="[Текст]" custT="1"/>
      <dgm:spPr/>
      <dgm:t>
        <a:bodyPr/>
        <a:lstStyle/>
        <a:p>
          <a:r>
            <a:rPr lang="ru-RU" sz="1600" b="1" dirty="0" smtClean="0">
              <a:latin typeface="Book Antiqua" pitchFamily="18" charset="0"/>
            </a:rPr>
            <a:t>ТСОТ +БСОТ</a:t>
          </a:r>
          <a:endParaRPr lang="ru-RU" sz="1600" b="1" dirty="0">
            <a:latin typeface="Book Antiqua" pitchFamily="18" charset="0"/>
          </a:endParaRPr>
        </a:p>
      </dgm:t>
    </dgm:pt>
    <dgm:pt modelId="{E744A0BC-6308-417A-A4BF-EE4D6CB11AA7}" type="parTrans" cxnId="{8E04CF32-62F7-42BA-83CE-C790177DE9B9}">
      <dgm:prSet/>
      <dgm:spPr/>
      <dgm:t>
        <a:bodyPr/>
        <a:lstStyle/>
        <a:p>
          <a:endParaRPr lang="ru-RU"/>
        </a:p>
      </dgm:t>
    </dgm:pt>
    <dgm:pt modelId="{A6020EA0-3E34-4198-A8C6-501183496C83}" type="sibTrans" cxnId="{8E04CF32-62F7-42BA-83CE-C790177DE9B9}">
      <dgm:prSet/>
      <dgm:spPr/>
      <dgm:t>
        <a:bodyPr/>
        <a:lstStyle/>
        <a:p>
          <a:endParaRPr lang="ru-RU"/>
        </a:p>
      </dgm:t>
    </dgm:pt>
    <dgm:pt modelId="{1F414D8A-6230-4D8F-AEF2-D1A5910F717B}">
      <dgm:prSet phldrT="[Текст]" custT="1"/>
      <dgm:spPr/>
      <dgm:t>
        <a:bodyPr/>
        <a:lstStyle/>
        <a:p>
          <a:r>
            <a:rPr lang="ru-RU" sz="1600" b="1" dirty="0" smtClean="0">
              <a:latin typeface="Book Antiqua" pitchFamily="18" charset="0"/>
            </a:rPr>
            <a:t>СДЕЛЬНАЯ </a:t>
          </a:r>
          <a:endParaRPr lang="ru-RU" sz="1600" b="1" dirty="0">
            <a:latin typeface="Book Antiqua" pitchFamily="18" charset="0"/>
          </a:endParaRPr>
        </a:p>
      </dgm:t>
    </dgm:pt>
    <dgm:pt modelId="{11C0ACF5-1EAF-48FC-B810-A2AD9644643E}" type="parTrans" cxnId="{D2A3A388-70F4-4295-844F-20D05B00ABBE}">
      <dgm:prSet/>
      <dgm:spPr/>
      <dgm:t>
        <a:bodyPr/>
        <a:lstStyle/>
        <a:p>
          <a:endParaRPr lang="ru-RU"/>
        </a:p>
      </dgm:t>
    </dgm:pt>
    <dgm:pt modelId="{C0B31A42-5579-47BD-B1F5-C4FA4C519688}" type="sibTrans" cxnId="{D2A3A388-70F4-4295-844F-20D05B00ABBE}">
      <dgm:prSet/>
      <dgm:spPr/>
      <dgm:t>
        <a:bodyPr/>
        <a:lstStyle/>
        <a:p>
          <a:endParaRPr lang="ru-RU"/>
        </a:p>
      </dgm:t>
    </dgm:pt>
    <dgm:pt modelId="{D924DD40-43ED-4B20-8BCB-CD07910AAFE6}" type="pres">
      <dgm:prSet presAssocID="{D08E978D-C683-4C48-AC86-F9BFF2E2E4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2576CC-B647-4504-89A0-E83C035C8490}" type="pres">
      <dgm:prSet presAssocID="{AA0366BA-2BF0-4C43-A963-5EA776125C00}" presName="linNode" presStyleCnt="0"/>
      <dgm:spPr/>
    </dgm:pt>
    <dgm:pt modelId="{ECD41681-49B3-4E49-AC70-643BDB73ACE3}" type="pres">
      <dgm:prSet presAssocID="{AA0366BA-2BF0-4C43-A963-5EA776125C0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37199-2E59-41F0-9AF4-2E8C666D8CAC}" type="pres">
      <dgm:prSet presAssocID="{AA0366BA-2BF0-4C43-A963-5EA776125C0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2440E-BF63-4062-B00D-CBEE0CA7D75C}" type="pres">
      <dgm:prSet presAssocID="{46E66B69-ECBD-4E41-8E0D-07F17AC9DBE5}" presName="sp" presStyleCnt="0"/>
      <dgm:spPr/>
    </dgm:pt>
    <dgm:pt modelId="{1BAD5C97-F652-4C9B-9D1F-E42BA27C4A7F}" type="pres">
      <dgm:prSet presAssocID="{9491243C-A351-46C9-8314-F8DD3468296C}" presName="linNode" presStyleCnt="0"/>
      <dgm:spPr/>
    </dgm:pt>
    <dgm:pt modelId="{3A192859-8ED4-4C03-97B8-4F5AEA0B0EF4}" type="pres">
      <dgm:prSet presAssocID="{9491243C-A351-46C9-8314-F8DD3468296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6EE57-2A62-48DB-B7E2-5A7542E0978A}" type="pres">
      <dgm:prSet presAssocID="{9491243C-A351-46C9-8314-F8DD3468296C}" presName="descendantText" presStyleLbl="alignAccFollowNode1" presStyleIdx="1" presStyleCnt="3" custLinFactNeighborX="-1365" custLinFactNeighborY="4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5637E-4FDE-49F9-AE29-7825EA0D2442}" type="pres">
      <dgm:prSet presAssocID="{FC17EFBB-434E-4880-9A7F-88B7C320C36C}" presName="sp" presStyleCnt="0"/>
      <dgm:spPr/>
    </dgm:pt>
    <dgm:pt modelId="{2A6CE85D-0470-4B17-863E-044C3D987088}" type="pres">
      <dgm:prSet presAssocID="{DC841DE3-D3F2-4AA8-B636-263ECFB9376A}" presName="linNode" presStyleCnt="0"/>
      <dgm:spPr/>
    </dgm:pt>
    <dgm:pt modelId="{3BAD975A-9DBA-4B01-A449-B4FE384C3E8D}" type="pres">
      <dgm:prSet presAssocID="{DC841DE3-D3F2-4AA8-B636-263ECFB9376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6B361-E3A6-4855-989E-6A2CC3D5EA6D}" type="pres">
      <dgm:prSet presAssocID="{DC841DE3-D3F2-4AA8-B636-263ECFB9376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5E6A9E-8075-418E-BD41-6F3FCAB0E1B9}" srcId="{AA0366BA-2BF0-4C43-A963-5EA776125C00}" destId="{9C2726EC-7698-4C02-822E-946EE9114855}" srcOrd="0" destOrd="0" parTransId="{975B9D43-A3FE-46D8-8892-BB4C34A1C511}" sibTransId="{8764DD41-C612-4721-AB6B-1162399D241C}"/>
    <dgm:cxn modelId="{DFE00805-AD3D-4349-9972-810FB8E7C8ED}" type="presOf" srcId="{1F414D8A-6230-4D8F-AEF2-D1A5910F717B}" destId="{90F37199-2E59-41F0-9AF4-2E8C666D8CAC}" srcOrd="0" destOrd="1" presId="urn:microsoft.com/office/officeart/2005/8/layout/vList5"/>
    <dgm:cxn modelId="{6B9DD513-36CE-4021-8F80-DC2DFBB20689}" srcId="{D08E978D-C683-4C48-AC86-F9BFF2E2E4E9}" destId="{AA0366BA-2BF0-4C43-A963-5EA776125C00}" srcOrd="0" destOrd="0" parTransId="{5C615D1B-B8D0-4D8E-8B99-2D03132C395C}" sibTransId="{46E66B69-ECBD-4E41-8E0D-07F17AC9DBE5}"/>
    <dgm:cxn modelId="{11D88ACF-6A1A-402E-8C75-D71E71246B28}" type="presOf" srcId="{3BC7D7A8-8A4D-40B8-9686-5535F9BFAEA9}" destId="{9046EE57-2A62-48DB-B7E2-5A7542E0978A}" srcOrd="0" destOrd="0" presId="urn:microsoft.com/office/officeart/2005/8/layout/vList5"/>
    <dgm:cxn modelId="{BC133EBE-6513-4BD3-9054-2C2A9EA1BC57}" type="presOf" srcId="{9491243C-A351-46C9-8314-F8DD3468296C}" destId="{3A192859-8ED4-4C03-97B8-4F5AEA0B0EF4}" srcOrd="0" destOrd="0" presId="urn:microsoft.com/office/officeart/2005/8/layout/vList5"/>
    <dgm:cxn modelId="{8E04CF32-62F7-42BA-83CE-C790177DE9B9}" srcId="{DC841DE3-D3F2-4AA8-B636-263ECFB9376A}" destId="{F7A16B04-AA6D-45F5-B1BD-658931058A19}" srcOrd="0" destOrd="0" parTransId="{E744A0BC-6308-417A-A4BF-EE4D6CB11AA7}" sibTransId="{A6020EA0-3E34-4198-A8C6-501183496C83}"/>
    <dgm:cxn modelId="{C397E08C-0461-4EC4-A652-F7E3CA6157F4}" type="presOf" srcId="{AA0366BA-2BF0-4C43-A963-5EA776125C00}" destId="{ECD41681-49B3-4E49-AC70-643BDB73ACE3}" srcOrd="0" destOrd="0" presId="urn:microsoft.com/office/officeart/2005/8/layout/vList5"/>
    <dgm:cxn modelId="{082436B8-B7B6-47D8-B783-536D45AE81C9}" type="presOf" srcId="{F7A16B04-AA6D-45F5-B1BD-658931058A19}" destId="{1666B361-E3A6-4855-989E-6A2CC3D5EA6D}" srcOrd="0" destOrd="0" presId="urn:microsoft.com/office/officeart/2005/8/layout/vList5"/>
    <dgm:cxn modelId="{D2A3A388-70F4-4295-844F-20D05B00ABBE}" srcId="{AA0366BA-2BF0-4C43-A963-5EA776125C00}" destId="{1F414D8A-6230-4D8F-AEF2-D1A5910F717B}" srcOrd="1" destOrd="0" parTransId="{11C0ACF5-1EAF-48FC-B810-A2AD9644643E}" sibTransId="{C0B31A42-5579-47BD-B1F5-C4FA4C519688}"/>
    <dgm:cxn modelId="{2FF6CD5A-4C28-4C8E-92AB-B42ABACAE03F}" type="presOf" srcId="{9C2726EC-7698-4C02-822E-946EE9114855}" destId="{90F37199-2E59-41F0-9AF4-2E8C666D8CAC}" srcOrd="0" destOrd="0" presId="urn:microsoft.com/office/officeart/2005/8/layout/vList5"/>
    <dgm:cxn modelId="{3D1C3C8C-6333-43DA-8D8A-235C773423EB}" type="presOf" srcId="{DC841DE3-D3F2-4AA8-B636-263ECFB9376A}" destId="{3BAD975A-9DBA-4B01-A449-B4FE384C3E8D}" srcOrd="0" destOrd="0" presId="urn:microsoft.com/office/officeart/2005/8/layout/vList5"/>
    <dgm:cxn modelId="{24A4CDCE-E8E8-42FC-8A7F-192CC6A2EC28}" srcId="{D08E978D-C683-4C48-AC86-F9BFF2E2E4E9}" destId="{DC841DE3-D3F2-4AA8-B636-263ECFB9376A}" srcOrd="2" destOrd="0" parTransId="{B7BB1EF9-44C7-4261-90AA-16ADB5E7BC0F}" sibTransId="{CC067C4B-1A6B-4DD9-B5FE-94569E108D83}"/>
    <dgm:cxn modelId="{48F8565D-B3C9-40EA-B03F-E796A71F0108}" srcId="{9491243C-A351-46C9-8314-F8DD3468296C}" destId="{3BC7D7A8-8A4D-40B8-9686-5535F9BFAEA9}" srcOrd="0" destOrd="0" parTransId="{46F99D08-6646-4D4B-94DB-84DA71096BAB}" sibTransId="{1DC74969-05A1-4C0C-9913-42DFBAE505BE}"/>
    <dgm:cxn modelId="{64F46368-C0EC-40B6-B6BC-2D12633E5B7B}" srcId="{D08E978D-C683-4C48-AC86-F9BFF2E2E4E9}" destId="{9491243C-A351-46C9-8314-F8DD3468296C}" srcOrd="1" destOrd="0" parTransId="{24B46BE0-1030-4FFF-BB11-6776B5FA5DBA}" sibTransId="{FC17EFBB-434E-4880-9A7F-88B7C320C36C}"/>
    <dgm:cxn modelId="{CFA78963-2423-4396-918B-1F97A947B9FA}" type="presOf" srcId="{D08E978D-C683-4C48-AC86-F9BFF2E2E4E9}" destId="{D924DD40-43ED-4B20-8BCB-CD07910AAFE6}" srcOrd="0" destOrd="0" presId="urn:microsoft.com/office/officeart/2005/8/layout/vList5"/>
    <dgm:cxn modelId="{6A8CEB47-A714-4229-85E6-4244833AE6C8}" type="presParOf" srcId="{D924DD40-43ED-4B20-8BCB-CD07910AAFE6}" destId="{E72576CC-B647-4504-89A0-E83C035C8490}" srcOrd="0" destOrd="0" presId="urn:microsoft.com/office/officeart/2005/8/layout/vList5"/>
    <dgm:cxn modelId="{996316A5-421C-4BBF-88A3-C3EE4120BD60}" type="presParOf" srcId="{E72576CC-B647-4504-89A0-E83C035C8490}" destId="{ECD41681-49B3-4E49-AC70-643BDB73ACE3}" srcOrd="0" destOrd="0" presId="urn:microsoft.com/office/officeart/2005/8/layout/vList5"/>
    <dgm:cxn modelId="{1D96FFBD-3141-47C2-9096-6F090CC5241C}" type="presParOf" srcId="{E72576CC-B647-4504-89A0-E83C035C8490}" destId="{90F37199-2E59-41F0-9AF4-2E8C666D8CAC}" srcOrd="1" destOrd="0" presId="urn:microsoft.com/office/officeart/2005/8/layout/vList5"/>
    <dgm:cxn modelId="{7B2B063F-566D-42A9-8A18-C8B6DA9EF6CC}" type="presParOf" srcId="{D924DD40-43ED-4B20-8BCB-CD07910AAFE6}" destId="{5EA2440E-BF63-4062-B00D-CBEE0CA7D75C}" srcOrd="1" destOrd="0" presId="urn:microsoft.com/office/officeart/2005/8/layout/vList5"/>
    <dgm:cxn modelId="{47A52764-5E9B-414A-8462-BCC3C15E4FF9}" type="presParOf" srcId="{D924DD40-43ED-4B20-8BCB-CD07910AAFE6}" destId="{1BAD5C97-F652-4C9B-9D1F-E42BA27C4A7F}" srcOrd="2" destOrd="0" presId="urn:microsoft.com/office/officeart/2005/8/layout/vList5"/>
    <dgm:cxn modelId="{6001A549-0955-404D-AE9D-06CD7E2DC091}" type="presParOf" srcId="{1BAD5C97-F652-4C9B-9D1F-E42BA27C4A7F}" destId="{3A192859-8ED4-4C03-97B8-4F5AEA0B0EF4}" srcOrd="0" destOrd="0" presId="urn:microsoft.com/office/officeart/2005/8/layout/vList5"/>
    <dgm:cxn modelId="{5772F5D4-3438-4658-89F8-F978684B8D53}" type="presParOf" srcId="{1BAD5C97-F652-4C9B-9D1F-E42BA27C4A7F}" destId="{9046EE57-2A62-48DB-B7E2-5A7542E0978A}" srcOrd="1" destOrd="0" presId="urn:microsoft.com/office/officeart/2005/8/layout/vList5"/>
    <dgm:cxn modelId="{77EA20A6-684F-4193-847F-1019BF0A680E}" type="presParOf" srcId="{D924DD40-43ED-4B20-8BCB-CD07910AAFE6}" destId="{EAE5637E-4FDE-49F9-AE29-7825EA0D2442}" srcOrd="3" destOrd="0" presId="urn:microsoft.com/office/officeart/2005/8/layout/vList5"/>
    <dgm:cxn modelId="{F00478E3-CE96-4AD6-A91C-82CC6B1FB3AB}" type="presParOf" srcId="{D924DD40-43ED-4B20-8BCB-CD07910AAFE6}" destId="{2A6CE85D-0470-4B17-863E-044C3D987088}" srcOrd="4" destOrd="0" presId="urn:microsoft.com/office/officeart/2005/8/layout/vList5"/>
    <dgm:cxn modelId="{C9E71B7D-4FFB-435B-A7F1-0C8A556CFB6F}" type="presParOf" srcId="{2A6CE85D-0470-4B17-863E-044C3D987088}" destId="{3BAD975A-9DBA-4B01-A449-B4FE384C3E8D}" srcOrd="0" destOrd="0" presId="urn:microsoft.com/office/officeart/2005/8/layout/vList5"/>
    <dgm:cxn modelId="{BFBB8D09-A1FC-4555-A990-13CE1D147E13}" type="presParOf" srcId="{2A6CE85D-0470-4B17-863E-044C3D987088}" destId="{1666B361-E3A6-4855-989E-6A2CC3D5EA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A4244DF-65A5-47AC-A24E-E46296EABF4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51861D-407F-445D-86BA-A179D42692D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Book Antiqua" pitchFamily="18" charset="0"/>
            </a:rPr>
            <a:t>Повременная</a:t>
          </a:r>
          <a:endParaRPr lang="ru-RU" sz="2000" b="1" dirty="0">
            <a:solidFill>
              <a:srgbClr val="002060"/>
            </a:solidFill>
            <a:latin typeface="Book Antiqua" pitchFamily="18" charset="0"/>
          </a:endParaRPr>
        </a:p>
      </dgm:t>
    </dgm:pt>
    <dgm:pt modelId="{AD92B1B7-79EB-4DF0-83FF-BD5FDA77EADC}" type="parTrans" cxnId="{331E753D-D01E-49F6-B489-E184C742295E}">
      <dgm:prSet/>
      <dgm:spPr/>
      <dgm:t>
        <a:bodyPr/>
        <a:lstStyle/>
        <a:p>
          <a:endParaRPr lang="ru-RU"/>
        </a:p>
      </dgm:t>
    </dgm:pt>
    <dgm:pt modelId="{E54CEAE2-0445-4069-95C2-D670EBF2DCFD}" type="sibTrans" cxnId="{331E753D-D01E-49F6-B489-E184C742295E}">
      <dgm:prSet/>
      <dgm:spPr/>
      <dgm:t>
        <a:bodyPr/>
        <a:lstStyle/>
        <a:p>
          <a:endParaRPr lang="ru-RU"/>
        </a:p>
      </dgm:t>
    </dgm:pt>
    <dgm:pt modelId="{51B82EDC-BEA0-47DF-9F0C-67FE5412BA23}">
      <dgm:prSet phldrT="[Текст]" custT="1"/>
      <dgm:spPr/>
      <dgm:t>
        <a:bodyPr/>
        <a:lstStyle/>
        <a:p>
          <a:r>
            <a:rPr lang="ru-RU" sz="1600" dirty="0" smtClean="0">
              <a:effectLst/>
              <a:latin typeface="Book Antiqua" pitchFamily="18" charset="0"/>
              <a:ea typeface="Times New Roman"/>
              <a:cs typeface="Times New Roman"/>
            </a:rPr>
            <a:t>Опла­та труда про­из­во­дит­ся за фак­ти­че­ски от­ра­бо­тан­ное время, неза­ви­си­мо от ре­зуль­та­тов ра­бо­ты</a:t>
          </a:r>
          <a:endParaRPr lang="ru-RU" sz="1600" dirty="0">
            <a:latin typeface="Book Antiqua" pitchFamily="18" charset="0"/>
          </a:endParaRPr>
        </a:p>
      </dgm:t>
    </dgm:pt>
    <dgm:pt modelId="{28517641-3424-4654-8408-5102AC64A0D2}" type="parTrans" cxnId="{79D62D23-923D-4EB2-A4CA-B8E798EC824A}">
      <dgm:prSet/>
      <dgm:spPr/>
      <dgm:t>
        <a:bodyPr/>
        <a:lstStyle/>
        <a:p>
          <a:endParaRPr lang="ru-RU"/>
        </a:p>
      </dgm:t>
    </dgm:pt>
    <dgm:pt modelId="{F99E60AC-E75A-4C70-8475-EDA19158E27E}" type="sibTrans" cxnId="{79D62D23-923D-4EB2-A4CA-B8E798EC824A}">
      <dgm:prSet/>
      <dgm:spPr/>
      <dgm:t>
        <a:bodyPr/>
        <a:lstStyle/>
        <a:p>
          <a:endParaRPr lang="ru-RU"/>
        </a:p>
      </dgm:t>
    </dgm:pt>
    <dgm:pt modelId="{B6CF2878-71FE-415E-A329-472B9FA8C01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Book Antiqua" pitchFamily="18" charset="0"/>
            </a:rPr>
            <a:t>Сдельная</a:t>
          </a:r>
          <a:endParaRPr lang="ru-RU" sz="2000" b="1" dirty="0">
            <a:solidFill>
              <a:srgbClr val="002060"/>
            </a:solidFill>
            <a:latin typeface="Book Antiqua" pitchFamily="18" charset="0"/>
          </a:endParaRPr>
        </a:p>
      </dgm:t>
    </dgm:pt>
    <dgm:pt modelId="{E4311E0E-CDA7-44D7-891F-B78C2CD6A601}" type="parTrans" cxnId="{54ABD200-0C06-45C2-9DDF-05DB928FD7B5}">
      <dgm:prSet/>
      <dgm:spPr/>
      <dgm:t>
        <a:bodyPr/>
        <a:lstStyle/>
        <a:p>
          <a:endParaRPr lang="ru-RU"/>
        </a:p>
      </dgm:t>
    </dgm:pt>
    <dgm:pt modelId="{DB334615-8782-4D91-AC95-008509999EA8}" type="sibTrans" cxnId="{54ABD200-0C06-45C2-9DDF-05DB928FD7B5}">
      <dgm:prSet/>
      <dgm:spPr/>
      <dgm:t>
        <a:bodyPr/>
        <a:lstStyle/>
        <a:p>
          <a:endParaRPr lang="ru-RU"/>
        </a:p>
      </dgm:t>
    </dgm:pt>
    <dgm:pt modelId="{C5E0B95D-0C12-4303-A58B-FF19D7EF36B1}">
      <dgm:prSet phldrT="[Текст]" custT="1"/>
      <dgm:spPr/>
      <dgm:t>
        <a:bodyPr/>
        <a:lstStyle/>
        <a:p>
          <a:r>
            <a:rPr lang="ru-RU" sz="2000" dirty="0" smtClean="0">
              <a:effectLst/>
              <a:latin typeface="Book Antiqua" pitchFamily="18" charset="0"/>
              <a:ea typeface="Times New Roman"/>
              <a:cs typeface="Times New Roman"/>
            </a:rPr>
            <a:t>Опла­та труда про­из­во­дит­ся за объем вы­пол­нен­ных работ, неза­ви­си­мо от по­тра­чен­но­го вре­ме­ни</a:t>
          </a:r>
          <a:endParaRPr lang="ru-RU" sz="2000" dirty="0">
            <a:latin typeface="Book Antiqua" pitchFamily="18" charset="0"/>
          </a:endParaRPr>
        </a:p>
      </dgm:t>
    </dgm:pt>
    <dgm:pt modelId="{8875B045-C98B-4B8E-AF8F-971C296FC6D6}" type="parTrans" cxnId="{D7ADB180-0148-4D8A-84E1-32CD8ABF6673}">
      <dgm:prSet/>
      <dgm:spPr/>
      <dgm:t>
        <a:bodyPr/>
        <a:lstStyle/>
        <a:p>
          <a:endParaRPr lang="ru-RU"/>
        </a:p>
      </dgm:t>
    </dgm:pt>
    <dgm:pt modelId="{4030D287-9601-4711-9026-CC8AECB2B076}" type="sibTrans" cxnId="{D7ADB180-0148-4D8A-84E1-32CD8ABF6673}">
      <dgm:prSet/>
      <dgm:spPr/>
      <dgm:t>
        <a:bodyPr/>
        <a:lstStyle/>
        <a:p>
          <a:endParaRPr lang="ru-RU"/>
        </a:p>
      </dgm:t>
    </dgm:pt>
    <dgm:pt modelId="{B3736DEF-DA69-443A-B635-7132C05C8E6D}" type="pres">
      <dgm:prSet presAssocID="{FA4244DF-65A5-47AC-A24E-E46296EAB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AEC02B-7EAE-4FE7-BEDF-1492BE034028}" type="pres">
      <dgm:prSet presAssocID="{2451861D-407F-445D-86BA-A179D42692D5}" presName="linNode" presStyleCnt="0"/>
      <dgm:spPr/>
    </dgm:pt>
    <dgm:pt modelId="{1B7F5C3F-E089-46AA-8896-FA051891DA06}" type="pres">
      <dgm:prSet presAssocID="{2451861D-407F-445D-86BA-A179D42692D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A23EE-92F7-4208-8ACC-4EF525469924}" type="pres">
      <dgm:prSet presAssocID="{2451861D-407F-445D-86BA-A179D42692D5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F13EA-7D69-470F-B1CE-C345DA733862}" type="pres">
      <dgm:prSet presAssocID="{E54CEAE2-0445-4069-95C2-D670EBF2DCFD}" presName="sp" presStyleCnt="0"/>
      <dgm:spPr/>
    </dgm:pt>
    <dgm:pt modelId="{9D423305-C57D-4E52-9315-0B8CACDFD487}" type="pres">
      <dgm:prSet presAssocID="{B6CF2878-71FE-415E-A329-472B9FA8C016}" presName="linNode" presStyleCnt="0"/>
      <dgm:spPr/>
    </dgm:pt>
    <dgm:pt modelId="{8868EDFA-C80E-480C-9786-303BB74B777F}" type="pres">
      <dgm:prSet presAssocID="{B6CF2878-71FE-415E-A329-472B9FA8C01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77AB9-139F-46BC-A814-3C5AECED34DE}" type="pres">
      <dgm:prSet presAssocID="{B6CF2878-71FE-415E-A329-472B9FA8C01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2530FD-62B1-40B2-A809-20664CCD0844}" type="presOf" srcId="{51B82EDC-BEA0-47DF-9F0C-67FE5412BA23}" destId="{C81A23EE-92F7-4208-8ACC-4EF525469924}" srcOrd="0" destOrd="0" presId="urn:microsoft.com/office/officeart/2005/8/layout/vList5"/>
    <dgm:cxn modelId="{2F1944F3-BB6A-4322-AAA6-53272217541F}" type="presOf" srcId="{2451861D-407F-445D-86BA-A179D42692D5}" destId="{1B7F5C3F-E089-46AA-8896-FA051891DA06}" srcOrd="0" destOrd="0" presId="urn:microsoft.com/office/officeart/2005/8/layout/vList5"/>
    <dgm:cxn modelId="{79D62D23-923D-4EB2-A4CA-B8E798EC824A}" srcId="{2451861D-407F-445D-86BA-A179D42692D5}" destId="{51B82EDC-BEA0-47DF-9F0C-67FE5412BA23}" srcOrd="0" destOrd="0" parTransId="{28517641-3424-4654-8408-5102AC64A0D2}" sibTransId="{F99E60AC-E75A-4C70-8475-EDA19158E27E}"/>
    <dgm:cxn modelId="{4A9B4829-6A77-4D13-891A-4CD03C4C1B93}" type="presOf" srcId="{B6CF2878-71FE-415E-A329-472B9FA8C016}" destId="{8868EDFA-C80E-480C-9786-303BB74B777F}" srcOrd="0" destOrd="0" presId="urn:microsoft.com/office/officeart/2005/8/layout/vList5"/>
    <dgm:cxn modelId="{331E753D-D01E-49F6-B489-E184C742295E}" srcId="{FA4244DF-65A5-47AC-A24E-E46296EABF46}" destId="{2451861D-407F-445D-86BA-A179D42692D5}" srcOrd="0" destOrd="0" parTransId="{AD92B1B7-79EB-4DF0-83FF-BD5FDA77EADC}" sibTransId="{E54CEAE2-0445-4069-95C2-D670EBF2DCFD}"/>
    <dgm:cxn modelId="{AD431F22-FDC8-4D88-98C6-E03025C83A44}" type="presOf" srcId="{C5E0B95D-0C12-4303-A58B-FF19D7EF36B1}" destId="{52C77AB9-139F-46BC-A814-3C5AECED34DE}" srcOrd="0" destOrd="0" presId="urn:microsoft.com/office/officeart/2005/8/layout/vList5"/>
    <dgm:cxn modelId="{54ABD200-0C06-45C2-9DDF-05DB928FD7B5}" srcId="{FA4244DF-65A5-47AC-A24E-E46296EABF46}" destId="{B6CF2878-71FE-415E-A329-472B9FA8C016}" srcOrd="1" destOrd="0" parTransId="{E4311E0E-CDA7-44D7-891F-B78C2CD6A601}" sibTransId="{DB334615-8782-4D91-AC95-008509999EA8}"/>
    <dgm:cxn modelId="{D4EFADD7-AC72-4411-8B4C-1A052B79112B}" type="presOf" srcId="{FA4244DF-65A5-47AC-A24E-E46296EABF46}" destId="{B3736DEF-DA69-443A-B635-7132C05C8E6D}" srcOrd="0" destOrd="0" presId="urn:microsoft.com/office/officeart/2005/8/layout/vList5"/>
    <dgm:cxn modelId="{D7ADB180-0148-4D8A-84E1-32CD8ABF6673}" srcId="{B6CF2878-71FE-415E-A329-472B9FA8C016}" destId="{C5E0B95D-0C12-4303-A58B-FF19D7EF36B1}" srcOrd="0" destOrd="0" parTransId="{8875B045-C98B-4B8E-AF8F-971C296FC6D6}" sibTransId="{4030D287-9601-4711-9026-CC8AECB2B076}"/>
    <dgm:cxn modelId="{F193C8E2-893F-4A00-9A4B-F38674E6D32E}" type="presParOf" srcId="{B3736DEF-DA69-443A-B635-7132C05C8E6D}" destId="{44AEC02B-7EAE-4FE7-BEDF-1492BE034028}" srcOrd="0" destOrd="0" presId="urn:microsoft.com/office/officeart/2005/8/layout/vList5"/>
    <dgm:cxn modelId="{4016B53A-E6E5-4BF5-BD93-3664522AF278}" type="presParOf" srcId="{44AEC02B-7EAE-4FE7-BEDF-1492BE034028}" destId="{1B7F5C3F-E089-46AA-8896-FA051891DA06}" srcOrd="0" destOrd="0" presId="urn:microsoft.com/office/officeart/2005/8/layout/vList5"/>
    <dgm:cxn modelId="{B7ABC97A-92B0-470A-8853-333F0B6AC88B}" type="presParOf" srcId="{44AEC02B-7EAE-4FE7-BEDF-1492BE034028}" destId="{C81A23EE-92F7-4208-8ACC-4EF525469924}" srcOrd="1" destOrd="0" presId="urn:microsoft.com/office/officeart/2005/8/layout/vList5"/>
    <dgm:cxn modelId="{6F7BE177-D22C-4D88-B5C0-24C4512630EC}" type="presParOf" srcId="{B3736DEF-DA69-443A-B635-7132C05C8E6D}" destId="{A1FF13EA-7D69-470F-B1CE-C345DA733862}" srcOrd="1" destOrd="0" presId="urn:microsoft.com/office/officeart/2005/8/layout/vList5"/>
    <dgm:cxn modelId="{AA73BCFF-14D6-4B21-9767-DC578D8A31D3}" type="presParOf" srcId="{B3736DEF-DA69-443A-B635-7132C05C8E6D}" destId="{9D423305-C57D-4E52-9315-0B8CACDFD487}" srcOrd="2" destOrd="0" presId="urn:microsoft.com/office/officeart/2005/8/layout/vList5"/>
    <dgm:cxn modelId="{21050FAA-9AF2-47D7-AB97-074EF72DBD02}" type="presParOf" srcId="{9D423305-C57D-4E52-9315-0B8CACDFD487}" destId="{8868EDFA-C80E-480C-9786-303BB74B777F}" srcOrd="0" destOrd="0" presId="urn:microsoft.com/office/officeart/2005/8/layout/vList5"/>
    <dgm:cxn modelId="{F1A823F1-603B-4885-AC02-3AC2B4DBDFD2}" type="presParOf" srcId="{9D423305-C57D-4E52-9315-0B8CACDFD487}" destId="{52C77AB9-139F-46BC-A814-3C5AECED34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274B0B-0CE6-4A2B-B7F8-A9D74EA92605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8295F93-B1A8-43EE-99C9-30B800AFE1D7}">
      <dgm:prSet phldrT="[Текст]" custT="1"/>
      <dgm:spPr>
        <a:xfrm rot="5400000">
          <a:off x="-256887" y="257312"/>
          <a:ext cx="1712580" cy="1198806"/>
        </a:xfrm>
        <a:solidFill>
          <a:srgbClr val="00B0F0"/>
        </a:solidFill>
        <a:ln w="9525" cap="flat" cmpd="sng" algn="ctr">
          <a:solidFill>
            <a:srgbClr val="FF8021">
              <a:hueOff val="0"/>
              <a:satOff val="0"/>
              <a:lumOff val="0"/>
              <a:alphaOff val="0"/>
            </a:srgb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rgbClr val="FF8021">
              <a:hueOff val="0"/>
              <a:satOff val="0"/>
              <a:lumOff val="0"/>
              <a:alphaOff val="0"/>
              <a:shade val="30000"/>
              <a:satMod val="120000"/>
            </a:srgbClr>
          </a:contourClr>
        </a:sp3d>
      </dgm:spPr>
      <dgm:t>
        <a:bodyPr/>
        <a:lstStyle/>
        <a:p>
          <a:endParaRPr lang="ru-RU" sz="1400" b="1" dirty="0" smtClean="0">
            <a:solidFill>
              <a:srgbClr val="7030A0"/>
            </a:solidFill>
            <a:latin typeface="Trebuchet MS"/>
            <a:ea typeface="+mn-ea"/>
            <a:cs typeface="+mn-cs"/>
          </a:endParaRPr>
        </a:p>
        <a:p>
          <a:r>
            <a:rPr lang="ru-RU" sz="2000" b="1" dirty="0" smtClean="0">
              <a:solidFill>
                <a:srgbClr val="7030A0"/>
              </a:solidFill>
              <a:latin typeface="Trebuchet MS"/>
              <a:ea typeface="+mn-ea"/>
              <a:cs typeface="+mn-cs"/>
            </a:rPr>
            <a:t>1 </a:t>
          </a:r>
        </a:p>
        <a:p>
          <a:r>
            <a:rPr lang="ru-RU" sz="2000" b="1" dirty="0" smtClean="0">
              <a:solidFill>
                <a:srgbClr val="7030A0"/>
              </a:solidFill>
              <a:latin typeface="Trebuchet MS"/>
              <a:ea typeface="+mn-ea"/>
              <a:cs typeface="+mn-cs"/>
            </a:rPr>
            <a:t>этап</a:t>
          </a:r>
          <a:endParaRPr lang="ru-RU" sz="2000" b="1" dirty="0">
            <a:solidFill>
              <a:srgbClr val="7030A0"/>
            </a:solidFill>
            <a:latin typeface="Trebuchet MS"/>
            <a:ea typeface="+mn-ea"/>
            <a:cs typeface="+mn-cs"/>
          </a:endParaRPr>
        </a:p>
      </dgm:t>
    </dgm:pt>
    <dgm:pt modelId="{B9A89B64-20DA-45E8-A5E7-6257A72FF974}" type="parTrans" cxnId="{31EFCA1F-46EA-4E34-AF08-D5D5D617C86F}">
      <dgm:prSet/>
      <dgm:spPr/>
      <dgm:t>
        <a:bodyPr/>
        <a:lstStyle/>
        <a:p>
          <a:endParaRPr lang="ru-RU"/>
        </a:p>
      </dgm:t>
    </dgm:pt>
    <dgm:pt modelId="{55D6BE89-A78A-4801-BF0B-DC03F9CC8E72}" type="sibTrans" cxnId="{31EFCA1F-46EA-4E34-AF08-D5D5D617C86F}">
      <dgm:prSet/>
      <dgm:spPr/>
      <dgm:t>
        <a:bodyPr/>
        <a:lstStyle/>
        <a:p>
          <a:endParaRPr lang="ru-RU"/>
        </a:p>
      </dgm:t>
    </dgm:pt>
    <dgm:pt modelId="{6A0B04EE-CC85-477A-97BF-1FE6C2D8BB51}">
      <dgm:prSet phldrT="[Текст]" custT="1"/>
      <dgm:spPr>
        <a:xfrm rot="5400000">
          <a:off x="4219278" y="-3020469"/>
          <a:ext cx="1113177" cy="715412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F802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gm:spPr>
      <dgm:t>
        <a:bodyPr/>
        <a:lstStyle/>
        <a:p>
          <a:pPr algn="just"/>
          <a:r>
            <a:rPr lang="ru-RU" sz="1900" b="1" u="none" dirty="0" smtClean="0">
              <a:solidFill>
                <a:srgbClr val="C00000"/>
              </a:solidFill>
              <a:latin typeface="Book Antiqua" pitchFamily="18" charset="0"/>
              <a:ea typeface="+mn-ea"/>
              <a:cs typeface="+mn-cs"/>
            </a:rPr>
            <a:t>Подготовка проекта и заключение КД</a:t>
          </a:r>
          <a:endParaRPr lang="ru-RU" sz="1900" b="1" u="none" dirty="0">
            <a:solidFill>
              <a:srgbClr val="C00000"/>
            </a:solidFill>
            <a:latin typeface="Book Antiqua" pitchFamily="18" charset="0"/>
            <a:ea typeface="+mn-ea"/>
            <a:cs typeface="+mn-cs"/>
          </a:endParaRPr>
        </a:p>
      </dgm:t>
    </dgm:pt>
    <dgm:pt modelId="{C33B9255-19BC-4C37-A884-7EA6547322EA}" type="parTrans" cxnId="{7C871259-EEDF-4B80-94D2-ECE3A907A8A9}">
      <dgm:prSet/>
      <dgm:spPr/>
      <dgm:t>
        <a:bodyPr/>
        <a:lstStyle/>
        <a:p>
          <a:endParaRPr lang="ru-RU"/>
        </a:p>
      </dgm:t>
    </dgm:pt>
    <dgm:pt modelId="{A16B7259-6A57-4A25-B10A-0EB633A65A3E}" type="sibTrans" cxnId="{7C871259-EEDF-4B80-94D2-ECE3A907A8A9}">
      <dgm:prSet/>
      <dgm:spPr/>
      <dgm:t>
        <a:bodyPr/>
        <a:lstStyle/>
        <a:p>
          <a:endParaRPr lang="ru-RU"/>
        </a:p>
      </dgm:t>
    </dgm:pt>
    <dgm:pt modelId="{E81ACE72-D112-4C88-B696-41FC750D028D}">
      <dgm:prSet phldrT="[Текст]" custT="1"/>
      <dgm:spPr>
        <a:xfrm rot="5400000">
          <a:off x="-256887" y="1776860"/>
          <a:ext cx="1712580" cy="1198806"/>
        </a:xfrm>
        <a:solidFill>
          <a:srgbClr val="00B050"/>
        </a:solidFill>
        <a:ln w="9525" cap="flat" cmpd="sng" algn="ctr">
          <a:solidFill>
            <a:srgbClr val="FF8021">
              <a:hueOff val="-515611"/>
              <a:satOff val="-6008"/>
              <a:lumOff val="-1079"/>
              <a:alphaOff val="0"/>
            </a:srgb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rgbClr val="FF8021">
              <a:hueOff val="-515611"/>
              <a:satOff val="-6008"/>
              <a:lumOff val="-1079"/>
              <a:alphaOff val="0"/>
              <a:shade val="30000"/>
              <a:satMod val="120000"/>
            </a:srgbClr>
          </a:contourClr>
        </a:sp3d>
      </dgm:spPr>
      <dgm:t>
        <a:bodyPr/>
        <a:lstStyle/>
        <a:p>
          <a:endParaRPr lang="ru-RU" sz="1400" b="1" dirty="0" smtClean="0">
            <a:solidFill>
              <a:srgbClr val="7030A0"/>
            </a:solidFill>
            <a:latin typeface="Trebuchet MS"/>
            <a:ea typeface="+mn-ea"/>
            <a:cs typeface="+mn-cs"/>
          </a:endParaRPr>
        </a:p>
        <a:p>
          <a:r>
            <a:rPr lang="ru-RU" sz="2000" b="1" dirty="0" smtClean="0">
              <a:solidFill>
                <a:srgbClr val="7030A0"/>
              </a:solidFill>
              <a:latin typeface="Trebuchet MS"/>
              <a:ea typeface="+mn-ea"/>
              <a:cs typeface="+mn-cs"/>
            </a:rPr>
            <a:t>2</a:t>
          </a:r>
        </a:p>
        <a:p>
          <a:r>
            <a:rPr lang="ru-RU" sz="2000" b="1" dirty="0" smtClean="0">
              <a:solidFill>
                <a:srgbClr val="7030A0"/>
              </a:solidFill>
              <a:latin typeface="Trebuchet MS"/>
              <a:ea typeface="+mn-ea"/>
              <a:cs typeface="+mn-cs"/>
            </a:rPr>
            <a:t> этап</a:t>
          </a:r>
          <a:endParaRPr lang="ru-RU" sz="2000" b="1" dirty="0">
            <a:solidFill>
              <a:srgbClr val="7030A0"/>
            </a:solidFill>
            <a:latin typeface="Trebuchet MS"/>
            <a:ea typeface="+mn-ea"/>
            <a:cs typeface="+mn-cs"/>
          </a:endParaRPr>
        </a:p>
      </dgm:t>
    </dgm:pt>
    <dgm:pt modelId="{0D429F23-AD24-4D22-8D3C-E8B1783A35FE}" type="parTrans" cxnId="{A6B8BDDB-46CF-48E1-B607-2AA57E3ECF57}">
      <dgm:prSet/>
      <dgm:spPr/>
      <dgm:t>
        <a:bodyPr/>
        <a:lstStyle/>
        <a:p>
          <a:endParaRPr lang="ru-RU"/>
        </a:p>
      </dgm:t>
    </dgm:pt>
    <dgm:pt modelId="{2EEAABC6-2FE2-4B6E-8B6F-734D0357331B}" type="sibTrans" cxnId="{A6B8BDDB-46CF-48E1-B607-2AA57E3ECF57}">
      <dgm:prSet/>
      <dgm:spPr/>
      <dgm:t>
        <a:bodyPr/>
        <a:lstStyle/>
        <a:p>
          <a:endParaRPr lang="ru-RU"/>
        </a:p>
      </dgm:t>
    </dgm:pt>
    <dgm:pt modelId="{6D5B3D5C-7285-4501-A4BF-80E957F41991}">
      <dgm:prSet phldrT="[Текст]" custT="1"/>
      <dgm:spPr>
        <a:xfrm rot="5400000">
          <a:off x="4219278" y="-1508301"/>
          <a:ext cx="1113177" cy="715412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F8021">
              <a:hueOff val="-515611"/>
              <a:satOff val="-6008"/>
              <a:lumOff val="-1079"/>
              <a:alphaOff val="0"/>
            </a:srgb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gm:spPr>
      <dgm:t>
        <a:bodyPr/>
        <a:lstStyle/>
        <a:p>
          <a:pPr algn="just"/>
          <a:r>
            <a:rPr lang="ru-RU" sz="2000" b="1" u="none" dirty="0" smtClean="0">
              <a:solidFill>
                <a:srgbClr val="C00000"/>
              </a:solidFill>
              <a:latin typeface="Book Antiqua" pitchFamily="18" charset="0"/>
              <a:ea typeface="+mn-ea"/>
              <a:cs typeface="+mn-cs"/>
            </a:rPr>
            <a:t>Реализация сторонами обязательств КД</a:t>
          </a:r>
          <a:endParaRPr lang="ru-RU" sz="2000" b="1" u="none" dirty="0">
            <a:solidFill>
              <a:srgbClr val="C00000"/>
            </a:solidFill>
            <a:latin typeface="Book Antiqua" pitchFamily="18" charset="0"/>
            <a:ea typeface="+mn-ea"/>
            <a:cs typeface="+mn-cs"/>
          </a:endParaRPr>
        </a:p>
      </dgm:t>
    </dgm:pt>
    <dgm:pt modelId="{35EAD82C-D1BE-4B30-B82E-2403C0B724A3}" type="parTrans" cxnId="{0A1BD066-70E8-48E6-AC32-AED0706EF62F}">
      <dgm:prSet/>
      <dgm:spPr/>
      <dgm:t>
        <a:bodyPr/>
        <a:lstStyle/>
        <a:p>
          <a:endParaRPr lang="ru-RU"/>
        </a:p>
      </dgm:t>
    </dgm:pt>
    <dgm:pt modelId="{83820B23-D1E0-4285-A6BE-F28A46939177}" type="sibTrans" cxnId="{0A1BD066-70E8-48E6-AC32-AED0706EF62F}">
      <dgm:prSet/>
      <dgm:spPr/>
      <dgm:t>
        <a:bodyPr/>
        <a:lstStyle/>
        <a:p>
          <a:endParaRPr lang="ru-RU"/>
        </a:p>
      </dgm:t>
    </dgm:pt>
    <dgm:pt modelId="{891D713E-C50D-4338-8C3F-49D3389B99BF}">
      <dgm:prSet phldrT="[Текст]" custT="1"/>
      <dgm:spPr>
        <a:xfrm rot="5400000">
          <a:off x="-256887" y="3296408"/>
          <a:ext cx="1712580" cy="1198806"/>
        </a:xfrm>
        <a:solidFill>
          <a:srgbClr val="FFC000"/>
        </a:solidFill>
        <a:ln w="9525" cap="flat" cmpd="sng" algn="ctr">
          <a:solidFill>
            <a:srgbClr val="FF8021">
              <a:hueOff val="-1031223"/>
              <a:satOff val="-12017"/>
              <a:lumOff val="-2158"/>
              <a:alphaOff val="0"/>
            </a:srgb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rgbClr val="FF8021">
              <a:hueOff val="-1031223"/>
              <a:satOff val="-12017"/>
              <a:lumOff val="-2158"/>
              <a:alphaOff val="0"/>
              <a:shade val="30000"/>
              <a:satMod val="120000"/>
            </a:srgbClr>
          </a:contourClr>
        </a:sp3d>
      </dgm:spPr>
      <dgm:t>
        <a:bodyPr/>
        <a:lstStyle/>
        <a:p>
          <a:endParaRPr lang="ru-RU" sz="1400" b="1" dirty="0" smtClean="0">
            <a:solidFill>
              <a:srgbClr val="7030A0"/>
            </a:solidFill>
            <a:latin typeface="Trebuchet MS"/>
            <a:ea typeface="+mn-ea"/>
            <a:cs typeface="+mn-cs"/>
          </a:endParaRPr>
        </a:p>
        <a:p>
          <a:r>
            <a:rPr lang="ru-RU" sz="2000" b="1" dirty="0" smtClean="0">
              <a:solidFill>
                <a:srgbClr val="7030A0"/>
              </a:solidFill>
              <a:latin typeface="Trebuchet MS"/>
              <a:ea typeface="+mn-ea"/>
              <a:cs typeface="+mn-cs"/>
            </a:rPr>
            <a:t>3 </a:t>
          </a:r>
        </a:p>
        <a:p>
          <a:r>
            <a:rPr lang="ru-RU" sz="2000" b="1" dirty="0" smtClean="0">
              <a:solidFill>
                <a:srgbClr val="7030A0"/>
              </a:solidFill>
              <a:latin typeface="Trebuchet MS"/>
              <a:ea typeface="+mn-ea"/>
              <a:cs typeface="+mn-cs"/>
            </a:rPr>
            <a:t>этап</a:t>
          </a:r>
          <a:endParaRPr lang="ru-RU" sz="2000" b="1" dirty="0">
            <a:solidFill>
              <a:srgbClr val="7030A0"/>
            </a:solidFill>
            <a:latin typeface="Trebuchet MS"/>
            <a:ea typeface="+mn-ea"/>
            <a:cs typeface="+mn-cs"/>
          </a:endParaRPr>
        </a:p>
      </dgm:t>
    </dgm:pt>
    <dgm:pt modelId="{A3DE2030-AF54-42A9-8F96-27F779EC63F6}" type="parTrans" cxnId="{2E793B97-73CA-470F-A44A-E53ABB2E33C0}">
      <dgm:prSet/>
      <dgm:spPr/>
      <dgm:t>
        <a:bodyPr/>
        <a:lstStyle/>
        <a:p>
          <a:endParaRPr lang="ru-RU"/>
        </a:p>
      </dgm:t>
    </dgm:pt>
    <dgm:pt modelId="{D73703F9-1B6D-4609-A527-AD19322C576F}" type="sibTrans" cxnId="{2E793B97-73CA-470F-A44A-E53ABB2E33C0}">
      <dgm:prSet/>
      <dgm:spPr/>
      <dgm:t>
        <a:bodyPr/>
        <a:lstStyle/>
        <a:p>
          <a:endParaRPr lang="ru-RU"/>
        </a:p>
      </dgm:t>
    </dgm:pt>
    <dgm:pt modelId="{2CA31025-6CA9-4FC4-ABC5-A7CA4A42245E}">
      <dgm:prSet phldrT="[Текст]" custT="1"/>
      <dgm:spPr>
        <a:xfrm rot="5400000">
          <a:off x="4219278" y="3865"/>
          <a:ext cx="1113177" cy="715412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F8021">
              <a:hueOff val="-1031223"/>
              <a:satOff val="-12017"/>
              <a:lumOff val="-2158"/>
              <a:alphaOff val="0"/>
            </a:srgb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gm:spPr>
      <dgm:t>
        <a:bodyPr/>
        <a:lstStyle/>
        <a:p>
          <a:pPr algn="just"/>
          <a:r>
            <a:rPr lang="ru-RU" sz="2000" b="1" u="none" dirty="0" smtClean="0">
              <a:solidFill>
                <a:srgbClr val="C00000"/>
              </a:solidFill>
              <a:latin typeface="Book Antiqua" pitchFamily="18" charset="0"/>
              <a:ea typeface="+mn-ea"/>
              <a:cs typeface="+mn-cs"/>
            </a:rPr>
            <a:t>Подведение итогов выполнения КД</a:t>
          </a:r>
          <a:endParaRPr lang="ru-RU" sz="2000" b="1" u="none" dirty="0">
            <a:solidFill>
              <a:srgbClr val="C00000"/>
            </a:solidFill>
            <a:latin typeface="Book Antiqua" pitchFamily="18" charset="0"/>
            <a:ea typeface="+mn-ea"/>
            <a:cs typeface="+mn-cs"/>
          </a:endParaRPr>
        </a:p>
      </dgm:t>
    </dgm:pt>
    <dgm:pt modelId="{517BB60A-66EF-41C8-8FA2-ADB85BCA6D5B}" type="parTrans" cxnId="{BC56BA51-96B8-41E6-BCD2-3283C81206DB}">
      <dgm:prSet/>
      <dgm:spPr/>
      <dgm:t>
        <a:bodyPr/>
        <a:lstStyle/>
        <a:p>
          <a:endParaRPr lang="ru-RU"/>
        </a:p>
      </dgm:t>
    </dgm:pt>
    <dgm:pt modelId="{59FB3E47-3376-4E3C-99A0-6C45A2C1D38C}" type="sibTrans" cxnId="{BC56BA51-96B8-41E6-BCD2-3283C81206DB}">
      <dgm:prSet/>
      <dgm:spPr/>
      <dgm:t>
        <a:bodyPr/>
        <a:lstStyle/>
        <a:p>
          <a:endParaRPr lang="ru-RU"/>
        </a:p>
      </dgm:t>
    </dgm:pt>
    <dgm:pt modelId="{7C7A8035-079B-46FF-891A-B0D765DFD3EB}">
      <dgm:prSet phldrT="[Текст]" custT="1"/>
      <dgm:spPr>
        <a:xfrm rot="5400000">
          <a:off x="4219278" y="-3020469"/>
          <a:ext cx="1113177" cy="715412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F802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gm:spPr>
      <dgm:t>
        <a:bodyPr/>
        <a:lstStyle/>
        <a:p>
          <a:pPr algn="just"/>
          <a:r>
            <a:rPr lang="ru-RU" sz="1900" b="1" u="none" dirty="0" smtClean="0">
              <a:solidFill>
                <a:srgbClr val="C00000"/>
              </a:solidFill>
              <a:latin typeface="Book Antiqua" pitchFamily="18" charset="0"/>
              <a:ea typeface="+mn-ea"/>
              <a:cs typeface="+mn-cs"/>
            </a:rPr>
            <a:t>Внесение изменений, дополнений в КД</a:t>
          </a:r>
          <a:endParaRPr lang="ru-RU" sz="1900" b="1" u="none" dirty="0">
            <a:solidFill>
              <a:srgbClr val="C00000"/>
            </a:solidFill>
            <a:latin typeface="Book Antiqua" pitchFamily="18" charset="0"/>
            <a:ea typeface="+mn-ea"/>
            <a:cs typeface="+mn-cs"/>
          </a:endParaRPr>
        </a:p>
      </dgm:t>
    </dgm:pt>
    <dgm:pt modelId="{B4E15548-88DD-41A4-A410-62C560864C67}" type="parTrans" cxnId="{E4D09AAC-7A56-4FC5-9DA3-C6975825013D}">
      <dgm:prSet/>
      <dgm:spPr/>
      <dgm:t>
        <a:bodyPr/>
        <a:lstStyle/>
        <a:p>
          <a:endParaRPr lang="ru-RU"/>
        </a:p>
      </dgm:t>
    </dgm:pt>
    <dgm:pt modelId="{184F67F5-6E1F-45FD-93E4-3C15C09EB01A}" type="sibTrans" cxnId="{E4D09AAC-7A56-4FC5-9DA3-C6975825013D}">
      <dgm:prSet/>
      <dgm:spPr/>
      <dgm:t>
        <a:bodyPr/>
        <a:lstStyle/>
        <a:p>
          <a:endParaRPr lang="ru-RU"/>
        </a:p>
      </dgm:t>
    </dgm:pt>
    <dgm:pt modelId="{48037270-CD0E-4A15-8CA8-0BDCDB250244}">
      <dgm:prSet phldrT="[Текст]" custT="1"/>
      <dgm:spPr>
        <a:xfrm rot="5400000">
          <a:off x="4219278" y="-1508301"/>
          <a:ext cx="1113177" cy="715412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F8021">
              <a:hueOff val="-515611"/>
              <a:satOff val="-6008"/>
              <a:lumOff val="-1079"/>
              <a:alphaOff val="0"/>
            </a:srgb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gm:spPr>
      <dgm:t>
        <a:bodyPr/>
        <a:lstStyle/>
        <a:p>
          <a:pPr algn="just"/>
          <a:r>
            <a:rPr lang="ru-RU" sz="2000" b="1" u="none" dirty="0" smtClean="0">
              <a:solidFill>
                <a:srgbClr val="C00000"/>
              </a:solidFill>
              <a:latin typeface="Book Antiqua" pitchFamily="18" charset="0"/>
              <a:ea typeface="+mn-ea"/>
              <a:cs typeface="+mn-cs"/>
            </a:rPr>
            <a:t>Текущий контроль</a:t>
          </a:r>
          <a:endParaRPr lang="ru-RU" sz="2000" b="1" u="none" dirty="0">
            <a:solidFill>
              <a:srgbClr val="C00000"/>
            </a:solidFill>
            <a:latin typeface="Book Antiqua" pitchFamily="18" charset="0"/>
            <a:ea typeface="+mn-ea"/>
            <a:cs typeface="+mn-cs"/>
          </a:endParaRPr>
        </a:p>
      </dgm:t>
    </dgm:pt>
    <dgm:pt modelId="{E71C4F83-6C00-4E9A-8498-379BCB58C545}" type="parTrans" cxnId="{7CF1A2DC-EE05-4935-9EF7-4070932B33A4}">
      <dgm:prSet/>
      <dgm:spPr/>
      <dgm:t>
        <a:bodyPr/>
        <a:lstStyle/>
        <a:p>
          <a:endParaRPr lang="ru-RU"/>
        </a:p>
      </dgm:t>
    </dgm:pt>
    <dgm:pt modelId="{8401330B-7313-4BDE-85D2-045BC538319E}" type="sibTrans" cxnId="{7CF1A2DC-EE05-4935-9EF7-4070932B33A4}">
      <dgm:prSet/>
      <dgm:spPr/>
      <dgm:t>
        <a:bodyPr/>
        <a:lstStyle/>
        <a:p>
          <a:endParaRPr lang="ru-RU"/>
        </a:p>
      </dgm:t>
    </dgm:pt>
    <dgm:pt modelId="{070DC0BF-B6F5-4E87-BE9E-D5FCEF7B464B}">
      <dgm:prSet phldrT="[Текст]" custT="1"/>
      <dgm:spPr>
        <a:xfrm rot="5400000">
          <a:off x="4219278" y="3865"/>
          <a:ext cx="1113177" cy="715412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F8021">
              <a:hueOff val="-1031223"/>
              <a:satOff val="-12017"/>
              <a:lumOff val="-2158"/>
              <a:alphaOff val="0"/>
            </a:srgb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gm:spPr>
      <dgm:t>
        <a:bodyPr/>
        <a:lstStyle/>
        <a:p>
          <a:pPr algn="just"/>
          <a:r>
            <a:rPr lang="ru-RU" sz="2000" b="1" u="none" dirty="0" smtClean="0">
              <a:solidFill>
                <a:srgbClr val="C00000"/>
              </a:solidFill>
              <a:latin typeface="Book Antiqua" pitchFamily="18" charset="0"/>
              <a:ea typeface="+mn-ea"/>
              <a:cs typeface="+mn-cs"/>
            </a:rPr>
            <a:t>Итоговый контроль</a:t>
          </a:r>
          <a:endParaRPr lang="ru-RU" sz="2000" b="1" u="none" dirty="0">
            <a:solidFill>
              <a:srgbClr val="C00000"/>
            </a:solidFill>
            <a:latin typeface="Book Antiqua" pitchFamily="18" charset="0"/>
            <a:ea typeface="+mn-ea"/>
            <a:cs typeface="+mn-cs"/>
          </a:endParaRPr>
        </a:p>
      </dgm:t>
    </dgm:pt>
    <dgm:pt modelId="{D76937C6-4B26-490F-AABD-1F26180DF4DC}" type="parTrans" cxnId="{FFFC38BA-0E57-4BB5-A9D6-29BFCB30DAF9}">
      <dgm:prSet/>
      <dgm:spPr/>
      <dgm:t>
        <a:bodyPr/>
        <a:lstStyle/>
        <a:p>
          <a:endParaRPr lang="ru-RU"/>
        </a:p>
      </dgm:t>
    </dgm:pt>
    <dgm:pt modelId="{A49F2B82-7823-4A23-8FD8-1213A7F1381C}" type="sibTrans" cxnId="{FFFC38BA-0E57-4BB5-A9D6-29BFCB30DAF9}">
      <dgm:prSet/>
      <dgm:spPr/>
      <dgm:t>
        <a:bodyPr/>
        <a:lstStyle/>
        <a:p>
          <a:endParaRPr lang="ru-RU"/>
        </a:p>
      </dgm:t>
    </dgm:pt>
    <dgm:pt modelId="{2A0A5A85-468C-4A58-ADFA-4E8B92281FB0}" type="pres">
      <dgm:prSet presAssocID="{18274B0B-0CE6-4A2B-B7F8-A9D74EA9260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50F082-E7B1-4F6C-9DA4-08D2B0BD37AF}" type="pres">
      <dgm:prSet presAssocID="{58295F93-B1A8-43EE-99C9-30B800AFE1D7}" presName="composite" presStyleCnt="0"/>
      <dgm:spPr/>
    </dgm:pt>
    <dgm:pt modelId="{01957D18-B14A-48E3-B7FB-920CA833DD2E}" type="pres">
      <dgm:prSet presAssocID="{58295F93-B1A8-43EE-99C9-30B800AFE1D7}" presName="parentText" presStyleLbl="alignNode1" presStyleIdx="0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3F3C0E6E-2FF8-4F01-97C6-999BD7C3E9D5}" type="pres">
      <dgm:prSet presAssocID="{58295F93-B1A8-43EE-99C9-30B800AFE1D7}" presName="descendantText" presStyleLbl="alignAcc1" presStyleIdx="0" presStyleCnt="3" custLinFactNeighborX="527" custLinFactNeighborY="-3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CB7B69E7-6508-4A09-850A-21502FE0DB02}" type="pres">
      <dgm:prSet presAssocID="{55D6BE89-A78A-4801-BF0B-DC03F9CC8E72}" presName="sp" presStyleCnt="0"/>
      <dgm:spPr/>
    </dgm:pt>
    <dgm:pt modelId="{182CF42B-3A8F-432B-9678-BB1EABCC2669}" type="pres">
      <dgm:prSet presAssocID="{E81ACE72-D112-4C88-B696-41FC750D028D}" presName="composite" presStyleCnt="0"/>
      <dgm:spPr/>
    </dgm:pt>
    <dgm:pt modelId="{630092AC-6A53-4D23-985B-EC6CF83A13B7}" type="pres">
      <dgm:prSet presAssocID="{E81ACE72-D112-4C88-B696-41FC750D028D}" presName="parentText" presStyleLbl="alignNode1" presStyleIdx="1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19A7FE7A-6795-4E95-9BCF-F3062091D71C}" type="pres">
      <dgm:prSet presAssocID="{E81ACE72-D112-4C88-B696-41FC750D028D}" presName="descendantText" presStyleLbl="alignAcc1" presStyleIdx="1" presStyleCnt="3" custLinFactNeighborX="354" custLinFactNeighborY="-701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DFFA3107-693A-4CDF-AAE4-73C11FAD13A8}" type="pres">
      <dgm:prSet presAssocID="{2EEAABC6-2FE2-4B6E-8B6F-734D0357331B}" presName="sp" presStyleCnt="0"/>
      <dgm:spPr/>
    </dgm:pt>
    <dgm:pt modelId="{857142D3-B107-4272-9AD0-0CB9658090D4}" type="pres">
      <dgm:prSet presAssocID="{891D713E-C50D-4338-8C3F-49D3389B99BF}" presName="composite" presStyleCnt="0"/>
      <dgm:spPr/>
    </dgm:pt>
    <dgm:pt modelId="{A791C6D4-798C-4CF9-8EED-147B4EFD8248}" type="pres">
      <dgm:prSet presAssocID="{891D713E-C50D-4338-8C3F-49D3389B99BF}" presName="parentText" presStyleLbl="alignNode1" presStyleIdx="2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8188B5E7-6CD6-405B-9089-723B1EA0543D}" type="pres">
      <dgm:prSet presAssocID="{891D713E-C50D-4338-8C3F-49D3389B99BF}" presName="descendantText" presStyleLbl="alignAcc1" presStyleIdx="2" presStyleCnt="3" custLinFactNeighborX="79" custLinFactNeighborY="-136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17D0EBFE-69BA-4D8C-A739-AD78872853D3}" type="presOf" srcId="{48037270-CD0E-4A15-8CA8-0BDCDB250244}" destId="{19A7FE7A-6795-4E95-9BCF-F3062091D71C}" srcOrd="0" destOrd="1" presId="urn:microsoft.com/office/officeart/2005/8/layout/chevron2"/>
    <dgm:cxn modelId="{98505A2E-95DC-4951-9FF8-4F668DFDEA1E}" type="presOf" srcId="{2CA31025-6CA9-4FC4-ABC5-A7CA4A42245E}" destId="{8188B5E7-6CD6-405B-9089-723B1EA0543D}" srcOrd="0" destOrd="0" presId="urn:microsoft.com/office/officeart/2005/8/layout/chevron2"/>
    <dgm:cxn modelId="{AE9984E6-88C7-49F5-893B-C9F37E91FD5D}" type="presOf" srcId="{18274B0B-0CE6-4A2B-B7F8-A9D74EA92605}" destId="{2A0A5A85-468C-4A58-ADFA-4E8B92281FB0}" srcOrd="0" destOrd="0" presId="urn:microsoft.com/office/officeart/2005/8/layout/chevron2"/>
    <dgm:cxn modelId="{FB1B36A5-4E4D-40E3-AB08-1FBD645C0E9B}" type="presOf" srcId="{070DC0BF-B6F5-4E87-BE9E-D5FCEF7B464B}" destId="{8188B5E7-6CD6-405B-9089-723B1EA0543D}" srcOrd="0" destOrd="1" presId="urn:microsoft.com/office/officeart/2005/8/layout/chevron2"/>
    <dgm:cxn modelId="{BC56BA51-96B8-41E6-BCD2-3283C81206DB}" srcId="{891D713E-C50D-4338-8C3F-49D3389B99BF}" destId="{2CA31025-6CA9-4FC4-ABC5-A7CA4A42245E}" srcOrd="0" destOrd="0" parTransId="{517BB60A-66EF-41C8-8FA2-ADB85BCA6D5B}" sibTransId="{59FB3E47-3376-4E3C-99A0-6C45A2C1D38C}"/>
    <dgm:cxn modelId="{A991112C-8871-48A5-8593-17A8415E6DB3}" type="presOf" srcId="{7C7A8035-079B-46FF-891A-B0D765DFD3EB}" destId="{3F3C0E6E-2FF8-4F01-97C6-999BD7C3E9D5}" srcOrd="0" destOrd="1" presId="urn:microsoft.com/office/officeart/2005/8/layout/chevron2"/>
    <dgm:cxn modelId="{C9109E6D-1B1B-4628-B203-4727909A1993}" type="presOf" srcId="{6D5B3D5C-7285-4501-A4BF-80E957F41991}" destId="{19A7FE7A-6795-4E95-9BCF-F3062091D71C}" srcOrd="0" destOrd="0" presId="urn:microsoft.com/office/officeart/2005/8/layout/chevron2"/>
    <dgm:cxn modelId="{857232F7-0128-4ACC-942D-53D6E41E60D2}" type="presOf" srcId="{E81ACE72-D112-4C88-B696-41FC750D028D}" destId="{630092AC-6A53-4D23-985B-EC6CF83A13B7}" srcOrd="0" destOrd="0" presId="urn:microsoft.com/office/officeart/2005/8/layout/chevron2"/>
    <dgm:cxn modelId="{0A1BD066-70E8-48E6-AC32-AED0706EF62F}" srcId="{E81ACE72-D112-4C88-B696-41FC750D028D}" destId="{6D5B3D5C-7285-4501-A4BF-80E957F41991}" srcOrd="0" destOrd="0" parTransId="{35EAD82C-D1BE-4B30-B82E-2403C0B724A3}" sibTransId="{83820B23-D1E0-4285-A6BE-F28A46939177}"/>
    <dgm:cxn modelId="{31EFCA1F-46EA-4E34-AF08-D5D5D617C86F}" srcId="{18274B0B-0CE6-4A2B-B7F8-A9D74EA92605}" destId="{58295F93-B1A8-43EE-99C9-30B800AFE1D7}" srcOrd="0" destOrd="0" parTransId="{B9A89B64-20DA-45E8-A5E7-6257A72FF974}" sibTransId="{55D6BE89-A78A-4801-BF0B-DC03F9CC8E72}"/>
    <dgm:cxn modelId="{2E793B97-73CA-470F-A44A-E53ABB2E33C0}" srcId="{18274B0B-0CE6-4A2B-B7F8-A9D74EA92605}" destId="{891D713E-C50D-4338-8C3F-49D3389B99BF}" srcOrd="2" destOrd="0" parTransId="{A3DE2030-AF54-42A9-8F96-27F779EC63F6}" sibTransId="{D73703F9-1B6D-4609-A527-AD19322C576F}"/>
    <dgm:cxn modelId="{107F4DE2-6B00-4A25-ADC9-6C73F27CA548}" type="presOf" srcId="{6A0B04EE-CC85-477A-97BF-1FE6C2D8BB51}" destId="{3F3C0E6E-2FF8-4F01-97C6-999BD7C3E9D5}" srcOrd="0" destOrd="0" presId="urn:microsoft.com/office/officeart/2005/8/layout/chevron2"/>
    <dgm:cxn modelId="{A6B8BDDB-46CF-48E1-B607-2AA57E3ECF57}" srcId="{18274B0B-0CE6-4A2B-B7F8-A9D74EA92605}" destId="{E81ACE72-D112-4C88-B696-41FC750D028D}" srcOrd="1" destOrd="0" parTransId="{0D429F23-AD24-4D22-8D3C-E8B1783A35FE}" sibTransId="{2EEAABC6-2FE2-4B6E-8B6F-734D0357331B}"/>
    <dgm:cxn modelId="{B5C48EF6-08BA-4E9B-B215-845AFEDEE8D9}" type="presOf" srcId="{58295F93-B1A8-43EE-99C9-30B800AFE1D7}" destId="{01957D18-B14A-48E3-B7FB-920CA833DD2E}" srcOrd="0" destOrd="0" presId="urn:microsoft.com/office/officeart/2005/8/layout/chevron2"/>
    <dgm:cxn modelId="{7C871259-EEDF-4B80-94D2-ECE3A907A8A9}" srcId="{58295F93-B1A8-43EE-99C9-30B800AFE1D7}" destId="{6A0B04EE-CC85-477A-97BF-1FE6C2D8BB51}" srcOrd="0" destOrd="0" parTransId="{C33B9255-19BC-4C37-A884-7EA6547322EA}" sibTransId="{A16B7259-6A57-4A25-B10A-0EB633A65A3E}"/>
    <dgm:cxn modelId="{FFFC38BA-0E57-4BB5-A9D6-29BFCB30DAF9}" srcId="{891D713E-C50D-4338-8C3F-49D3389B99BF}" destId="{070DC0BF-B6F5-4E87-BE9E-D5FCEF7B464B}" srcOrd="1" destOrd="0" parTransId="{D76937C6-4B26-490F-AABD-1F26180DF4DC}" sibTransId="{A49F2B82-7823-4A23-8FD8-1213A7F1381C}"/>
    <dgm:cxn modelId="{E4D09AAC-7A56-4FC5-9DA3-C6975825013D}" srcId="{58295F93-B1A8-43EE-99C9-30B800AFE1D7}" destId="{7C7A8035-079B-46FF-891A-B0D765DFD3EB}" srcOrd="1" destOrd="0" parTransId="{B4E15548-88DD-41A4-A410-62C560864C67}" sibTransId="{184F67F5-6E1F-45FD-93E4-3C15C09EB01A}"/>
    <dgm:cxn modelId="{7CF1A2DC-EE05-4935-9EF7-4070932B33A4}" srcId="{E81ACE72-D112-4C88-B696-41FC750D028D}" destId="{48037270-CD0E-4A15-8CA8-0BDCDB250244}" srcOrd="1" destOrd="0" parTransId="{E71C4F83-6C00-4E9A-8498-379BCB58C545}" sibTransId="{8401330B-7313-4BDE-85D2-045BC538319E}"/>
    <dgm:cxn modelId="{6AF5E039-01DD-4213-8C8A-E55FC6BCB584}" type="presOf" srcId="{891D713E-C50D-4338-8C3F-49D3389B99BF}" destId="{A791C6D4-798C-4CF9-8EED-147B4EFD8248}" srcOrd="0" destOrd="0" presId="urn:microsoft.com/office/officeart/2005/8/layout/chevron2"/>
    <dgm:cxn modelId="{921D87DE-17B6-479C-9F2C-D3C398AADDF7}" type="presParOf" srcId="{2A0A5A85-468C-4A58-ADFA-4E8B92281FB0}" destId="{1650F082-E7B1-4F6C-9DA4-08D2B0BD37AF}" srcOrd="0" destOrd="0" presId="urn:microsoft.com/office/officeart/2005/8/layout/chevron2"/>
    <dgm:cxn modelId="{E3A4D157-18DD-42E2-B68D-4061281D3BB8}" type="presParOf" srcId="{1650F082-E7B1-4F6C-9DA4-08D2B0BD37AF}" destId="{01957D18-B14A-48E3-B7FB-920CA833DD2E}" srcOrd="0" destOrd="0" presId="urn:microsoft.com/office/officeart/2005/8/layout/chevron2"/>
    <dgm:cxn modelId="{DAFFCFE7-0184-4940-B87D-992091A126E5}" type="presParOf" srcId="{1650F082-E7B1-4F6C-9DA4-08D2B0BD37AF}" destId="{3F3C0E6E-2FF8-4F01-97C6-999BD7C3E9D5}" srcOrd="1" destOrd="0" presId="urn:microsoft.com/office/officeart/2005/8/layout/chevron2"/>
    <dgm:cxn modelId="{F8961EAA-3B8E-475E-8C14-E8FF2DB935C2}" type="presParOf" srcId="{2A0A5A85-468C-4A58-ADFA-4E8B92281FB0}" destId="{CB7B69E7-6508-4A09-850A-21502FE0DB02}" srcOrd="1" destOrd="0" presId="urn:microsoft.com/office/officeart/2005/8/layout/chevron2"/>
    <dgm:cxn modelId="{2692EA13-F026-4BFE-8F39-DAFC1FC99F39}" type="presParOf" srcId="{2A0A5A85-468C-4A58-ADFA-4E8B92281FB0}" destId="{182CF42B-3A8F-432B-9678-BB1EABCC2669}" srcOrd="2" destOrd="0" presId="urn:microsoft.com/office/officeart/2005/8/layout/chevron2"/>
    <dgm:cxn modelId="{11855529-946E-465F-B5A0-E0F6931911FB}" type="presParOf" srcId="{182CF42B-3A8F-432B-9678-BB1EABCC2669}" destId="{630092AC-6A53-4D23-985B-EC6CF83A13B7}" srcOrd="0" destOrd="0" presId="urn:microsoft.com/office/officeart/2005/8/layout/chevron2"/>
    <dgm:cxn modelId="{1A52BF81-D249-405A-B8CA-FBC3BBD070CD}" type="presParOf" srcId="{182CF42B-3A8F-432B-9678-BB1EABCC2669}" destId="{19A7FE7A-6795-4E95-9BCF-F3062091D71C}" srcOrd="1" destOrd="0" presId="urn:microsoft.com/office/officeart/2005/8/layout/chevron2"/>
    <dgm:cxn modelId="{C8902E5C-60C9-4B5E-A122-B66A6AB3A356}" type="presParOf" srcId="{2A0A5A85-468C-4A58-ADFA-4E8B92281FB0}" destId="{DFFA3107-693A-4CDF-AAE4-73C11FAD13A8}" srcOrd="3" destOrd="0" presId="urn:microsoft.com/office/officeart/2005/8/layout/chevron2"/>
    <dgm:cxn modelId="{3E02FCB0-D6AE-4E41-956E-7E61AEB31C1B}" type="presParOf" srcId="{2A0A5A85-468C-4A58-ADFA-4E8B92281FB0}" destId="{857142D3-B107-4272-9AD0-0CB9658090D4}" srcOrd="4" destOrd="0" presId="urn:microsoft.com/office/officeart/2005/8/layout/chevron2"/>
    <dgm:cxn modelId="{FDA9A2DD-FC71-4004-9617-190C91ECAEAD}" type="presParOf" srcId="{857142D3-B107-4272-9AD0-0CB9658090D4}" destId="{A791C6D4-798C-4CF9-8EED-147B4EFD8248}" srcOrd="0" destOrd="0" presId="urn:microsoft.com/office/officeart/2005/8/layout/chevron2"/>
    <dgm:cxn modelId="{5CA640FC-97B3-43BB-A33C-D6C996E551E2}" type="presParOf" srcId="{857142D3-B107-4272-9AD0-0CB9658090D4}" destId="{8188B5E7-6CD6-405B-9089-723B1EA054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39954D-0563-4A28-90BC-209E3D9D0D65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B65EE2A-00F4-490E-BB69-B617A6CA1BA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FF00"/>
              </a:solidFill>
              <a:latin typeface="Book Antiqua" pitchFamily="18" charset="0"/>
            </a:rPr>
            <a:t>ИНИЦИАТИВА СТОРОНЫ </a:t>
          </a:r>
          <a:r>
            <a:rPr lang="ru-RU" sz="1800" b="1" dirty="0" smtClean="0">
              <a:solidFill>
                <a:srgbClr val="002060"/>
              </a:solidFill>
              <a:latin typeface="Book Antiqua" pitchFamily="18" charset="0"/>
            </a:rPr>
            <a:t>(работники или работодатель)</a:t>
          </a:r>
        </a:p>
        <a:p>
          <a:r>
            <a:rPr lang="ru-RU" sz="1800" b="1" dirty="0" smtClean="0">
              <a:solidFill>
                <a:srgbClr val="002060"/>
              </a:solidFill>
              <a:latin typeface="Book Antiqua" pitchFamily="18" charset="0"/>
            </a:rPr>
            <a:t>ПО ПРОВЕДЕНИЮ КОЛЛЕКТИВНЫХ ПЕРЕГОВОРОВ ПО ПОДГОТОВКЕ, ЗАКЛЮЧЕНИЮ ИЛИ ИЗМЕНЕНИЮ КОЛЛЕКТИВНОГО ДОГОВОРА</a:t>
          </a:r>
          <a:endParaRPr lang="ru-RU" sz="1800" b="1" dirty="0">
            <a:solidFill>
              <a:srgbClr val="002060"/>
            </a:solidFill>
            <a:latin typeface="Book Antiqua" pitchFamily="18" charset="0"/>
          </a:endParaRPr>
        </a:p>
      </dgm:t>
    </dgm:pt>
    <dgm:pt modelId="{682AD2C9-240E-4406-904C-FAF1965F5859}" type="parTrans" cxnId="{B0FE819A-91FF-4583-AA03-33415D6D14D4}">
      <dgm:prSet/>
      <dgm:spPr/>
      <dgm:t>
        <a:bodyPr/>
        <a:lstStyle/>
        <a:p>
          <a:endParaRPr lang="ru-RU"/>
        </a:p>
      </dgm:t>
    </dgm:pt>
    <dgm:pt modelId="{15027430-0D22-4BF8-A5E4-E5945F62594B}" type="sibTrans" cxnId="{B0FE819A-91FF-4583-AA03-33415D6D14D4}">
      <dgm:prSet/>
      <dgm:spPr/>
      <dgm:t>
        <a:bodyPr/>
        <a:lstStyle/>
        <a:p>
          <a:endParaRPr lang="ru-RU"/>
        </a:p>
      </dgm:t>
    </dgm:pt>
    <dgm:pt modelId="{0C1CD533-EFBF-43A9-BE2C-017B4C553F73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Book Antiqua" pitchFamily="18" charset="0"/>
            </a:rPr>
            <a:t>ПРЕДЛОЖЕНИЯ В ПИСЬМЕННОЙ ФОРМЕ</a:t>
          </a:r>
          <a:endParaRPr lang="ru-RU" b="1" dirty="0">
            <a:solidFill>
              <a:srgbClr val="002060"/>
            </a:solidFill>
            <a:latin typeface="Book Antiqua" pitchFamily="18" charset="0"/>
          </a:endParaRPr>
        </a:p>
      </dgm:t>
    </dgm:pt>
    <dgm:pt modelId="{AC2422AD-01DF-4968-8F4C-8F4598EDE3A1}" type="parTrans" cxnId="{F48A8799-DC1F-4897-B53B-4094FE61A21B}">
      <dgm:prSet/>
      <dgm:spPr/>
      <dgm:t>
        <a:bodyPr/>
        <a:lstStyle/>
        <a:p>
          <a:endParaRPr lang="ru-RU"/>
        </a:p>
      </dgm:t>
    </dgm:pt>
    <dgm:pt modelId="{6C370370-D393-479C-B6EC-7FC406B1CD03}" type="sibTrans" cxnId="{F48A8799-DC1F-4897-B53B-4094FE61A21B}">
      <dgm:prSet/>
      <dgm:spPr/>
      <dgm:t>
        <a:bodyPr/>
        <a:lstStyle/>
        <a:p>
          <a:endParaRPr lang="ru-RU"/>
        </a:p>
      </dgm:t>
    </dgm:pt>
    <dgm:pt modelId="{E59DA43B-C87A-43C6-ACE5-9300CCDEF4FC}">
      <dgm:prSet phldrT="[Текст]" custT="1"/>
      <dgm:spPr/>
      <dgm:t>
        <a:bodyPr/>
        <a:lstStyle/>
        <a:p>
          <a:r>
            <a:rPr lang="ru-RU" sz="1600" b="1" dirty="0" smtClean="0">
              <a:latin typeface="Book Antiqua" pitchFamily="18" charset="0"/>
            </a:rPr>
            <a:t>Работники</a:t>
          </a:r>
          <a:r>
            <a:rPr lang="ru-RU" sz="1600" dirty="0" smtClean="0">
              <a:latin typeface="Book Antiqua" pitchFamily="18" charset="0"/>
            </a:rPr>
            <a:t>(представитель- </a:t>
          </a:r>
          <a:r>
            <a:rPr lang="ru-RU" sz="1600" b="1" dirty="0" smtClean="0">
              <a:latin typeface="Book Antiqua" pitchFamily="18" charset="0"/>
            </a:rPr>
            <a:t>ППО</a:t>
          </a:r>
          <a:r>
            <a:rPr lang="ru-RU" sz="1600" dirty="0" smtClean="0">
              <a:latin typeface="Book Antiqua" pitchFamily="18" charset="0"/>
            </a:rPr>
            <a:t>)</a:t>
          </a:r>
        </a:p>
        <a:p>
          <a:r>
            <a:rPr lang="ru-RU" sz="1600" dirty="0" smtClean="0">
              <a:latin typeface="Book Antiqua" pitchFamily="18" charset="0"/>
            </a:rPr>
            <a:t> </a:t>
          </a:r>
          <a:r>
            <a:rPr lang="ru-RU" sz="1600" b="1" dirty="0" smtClean="0">
              <a:solidFill>
                <a:srgbClr val="FF0000"/>
              </a:solidFill>
              <a:latin typeface="Book Antiqua" pitchFamily="18" charset="0"/>
            </a:rPr>
            <a:t>(ст.30 ТК РФ)</a:t>
          </a:r>
          <a:endParaRPr lang="ru-RU" sz="1600" b="1" dirty="0">
            <a:solidFill>
              <a:srgbClr val="FF0000"/>
            </a:solidFill>
            <a:latin typeface="Book Antiqua" pitchFamily="18" charset="0"/>
          </a:endParaRPr>
        </a:p>
      </dgm:t>
    </dgm:pt>
    <dgm:pt modelId="{EC5BE909-C661-4FFC-B4A0-511DE47070A2}" type="parTrans" cxnId="{263E057B-4629-4242-B271-610C1A2D7AEF}">
      <dgm:prSet/>
      <dgm:spPr/>
      <dgm:t>
        <a:bodyPr/>
        <a:lstStyle/>
        <a:p>
          <a:endParaRPr lang="ru-RU"/>
        </a:p>
      </dgm:t>
    </dgm:pt>
    <dgm:pt modelId="{15AF7565-BB68-44E7-AB39-D04D60743480}" type="sibTrans" cxnId="{263E057B-4629-4242-B271-610C1A2D7AEF}">
      <dgm:prSet/>
      <dgm:spPr/>
      <dgm:t>
        <a:bodyPr/>
        <a:lstStyle/>
        <a:p>
          <a:endParaRPr lang="ru-RU"/>
        </a:p>
      </dgm:t>
    </dgm:pt>
    <dgm:pt modelId="{7ED32397-9F3B-4B21-8F39-723ED6A8E133}">
      <dgm:prSet phldrT="[Текст]" custT="1"/>
      <dgm:spPr/>
      <dgm:t>
        <a:bodyPr/>
        <a:lstStyle/>
        <a:p>
          <a:r>
            <a:rPr lang="ru-RU" sz="1600" b="1" dirty="0" smtClean="0">
              <a:latin typeface="Book Antiqua" pitchFamily="18" charset="0"/>
            </a:rPr>
            <a:t>Работодатель</a:t>
          </a:r>
          <a:r>
            <a:rPr lang="ru-RU" sz="1600" dirty="0" smtClean="0">
              <a:latin typeface="Book Antiqua" pitchFamily="18" charset="0"/>
            </a:rPr>
            <a:t>(представитель – руководитель) </a:t>
          </a:r>
          <a:r>
            <a:rPr lang="ru-RU" sz="1600" dirty="0" smtClean="0">
              <a:solidFill>
                <a:srgbClr val="FF0000"/>
              </a:solidFill>
              <a:latin typeface="Book Antiqua" pitchFamily="18" charset="0"/>
            </a:rPr>
            <a:t>(</a:t>
          </a:r>
          <a:r>
            <a:rPr lang="ru-RU" sz="1600" b="1" dirty="0" smtClean="0">
              <a:solidFill>
                <a:srgbClr val="FF0000"/>
              </a:solidFill>
              <a:latin typeface="Book Antiqua" pitchFamily="18" charset="0"/>
            </a:rPr>
            <a:t>ст.33 ТК РФ) </a:t>
          </a:r>
          <a:endParaRPr lang="ru-RU" sz="1600" b="1" dirty="0">
            <a:solidFill>
              <a:srgbClr val="FF0000"/>
            </a:solidFill>
            <a:latin typeface="Book Antiqua" pitchFamily="18" charset="0"/>
          </a:endParaRPr>
        </a:p>
      </dgm:t>
    </dgm:pt>
    <dgm:pt modelId="{A1EE7DFA-1BAF-4AB5-85F9-7D22B39E0B50}" type="parTrans" cxnId="{3C627EEB-AD1B-4981-BF59-99F1AF2A70C6}">
      <dgm:prSet/>
      <dgm:spPr/>
      <dgm:t>
        <a:bodyPr/>
        <a:lstStyle/>
        <a:p>
          <a:endParaRPr lang="ru-RU"/>
        </a:p>
      </dgm:t>
    </dgm:pt>
    <dgm:pt modelId="{64CD2BA6-50C2-4F28-8397-E914FA52C11B}" type="sibTrans" cxnId="{3C627EEB-AD1B-4981-BF59-99F1AF2A70C6}">
      <dgm:prSet/>
      <dgm:spPr/>
      <dgm:t>
        <a:bodyPr/>
        <a:lstStyle/>
        <a:p>
          <a:endParaRPr lang="ru-RU"/>
        </a:p>
      </dgm:t>
    </dgm:pt>
    <dgm:pt modelId="{317E87DE-E6CD-44EC-9DC0-4D60A1DC5606}">
      <dgm:prSet phldrT="[Текст]" custT="1"/>
      <dgm:spPr/>
      <dgm:t>
        <a:bodyPr/>
        <a:lstStyle/>
        <a:p>
          <a:r>
            <a:rPr lang="ru-RU" sz="1600" dirty="0" smtClean="0">
              <a:latin typeface="Book Antiqua" pitchFamily="18" charset="0"/>
            </a:rPr>
            <a:t> </a:t>
          </a:r>
          <a:r>
            <a:rPr lang="ru-RU" sz="1600" b="1" i="1" dirty="0" smtClean="0">
              <a:solidFill>
                <a:srgbClr val="002060"/>
              </a:solidFill>
              <a:latin typeface="Book Antiqua" pitchFamily="18" charset="0"/>
            </a:rPr>
            <a:t>СТОРОНА</a:t>
          </a:r>
          <a:r>
            <a:rPr lang="ru-RU" sz="1600" b="1" dirty="0" smtClean="0">
              <a:solidFill>
                <a:srgbClr val="002060"/>
              </a:solidFill>
              <a:latin typeface="Book Antiqua" pitchFamily="18" charset="0"/>
            </a:rPr>
            <a:t>, </a:t>
          </a:r>
          <a:r>
            <a:rPr lang="ru-RU" sz="1600" b="0" dirty="0" smtClean="0">
              <a:solidFill>
                <a:srgbClr val="002060"/>
              </a:solidFill>
              <a:latin typeface="Book Antiqua" pitchFamily="18" charset="0"/>
            </a:rPr>
            <a:t>ПОЛУЧИВШАЯ</a:t>
          </a:r>
          <a:r>
            <a:rPr lang="ru-RU" sz="1600" b="1" dirty="0" smtClean="0">
              <a:solidFill>
                <a:srgbClr val="002060"/>
              </a:solidFill>
              <a:latin typeface="Book Antiqua" pitchFamily="18" charset="0"/>
            </a:rPr>
            <a:t> </a:t>
          </a:r>
          <a:r>
            <a:rPr lang="ru-RU" sz="1600" b="0" dirty="0" smtClean="0">
              <a:solidFill>
                <a:srgbClr val="002060"/>
              </a:solidFill>
              <a:latin typeface="Book Antiqua" pitchFamily="18" charset="0"/>
            </a:rPr>
            <a:t>ПРЕДЛОЖЕНИЕ</a:t>
          </a:r>
          <a:r>
            <a:rPr lang="ru-RU" sz="1600" b="1" dirty="0" smtClean="0">
              <a:solidFill>
                <a:srgbClr val="002060"/>
              </a:solidFill>
              <a:latin typeface="Book Antiqua" pitchFamily="18" charset="0"/>
            </a:rPr>
            <a:t>, </a:t>
          </a:r>
          <a:r>
            <a:rPr lang="ru-RU" sz="1600" b="1" i="1" dirty="0" smtClean="0">
              <a:solidFill>
                <a:srgbClr val="002060"/>
              </a:solidFill>
              <a:latin typeface="Book Antiqua" pitchFamily="18" charset="0"/>
            </a:rPr>
            <a:t>ОБЯЗАНА</a:t>
          </a:r>
          <a:r>
            <a:rPr lang="ru-RU" sz="1600" b="1" dirty="0" smtClean="0">
              <a:solidFill>
                <a:srgbClr val="002060"/>
              </a:solidFill>
              <a:latin typeface="Book Antiqua" pitchFamily="18" charset="0"/>
            </a:rPr>
            <a:t> </a:t>
          </a:r>
          <a:r>
            <a:rPr lang="ru-RU" sz="1600" b="1" dirty="0" smtClean="0">
              <a:solidFill>
                <a:srgbClr val="FF0000"/>
              </a:solidFill>
              <a:latin typeface="Book Antiqua" pitchFamily="18" charset="0"/>
            </a:rPr>
            <a:t>В  7-ДНЕВНЫЙ СРОК </a:t>
          </a:r>
          <a:r>
            <a:rPr lang="ru-RU" sz="1600" b="1" dirty="0" smtClean="0">
              <a:solidFill>
                <a:srgbClr val="002060"/>
              </a:solidFill>
              <a:latin typeface="Book Antiqua" pitchFamily="18" charset="0"/>
            </a:rPr>
            <a:t> ВСТУПИТЬ В КОЛЛЕКТИВНЫЕ ПЕРЕГОВОРЫ </a:t>
          </a:r>
          <a:r>
            <a:rPr lang="ru-RU" sz="1600" b="1" dirty="0" smtClean="0">
              <a:solidFill>
                <a:srgbClr val="FF0000"/>
              </a:solidFill>
              <a:latin typeface="Book Antiqua" pitchFamily="18" charset="0"/>
            </a:rPr>
            <a:t>(ч.2. ст.36  ТК РФ)</a:t>
          </a:r>
          <a:endParaRPr lang="ru-RU" sz="1600" b="1" dirty="0">
            <a:solidFill>
              <a:srgbClr val="FF0000"/>
            </a:solidFill>
            <a:latin typeface="Book Antiqua" pitchFamily="18" charset="0"/>
          </a:endParaRPr>
        </a:p>
      </dgm:t>
    </dgm:pt>
    <dgm:pt modelId="{A7E707A6-49BD-4462-A777-046AFFDDF767}" type="parTrans" cxnId="{2D504899-85CC-477B-B9D6-19A7B4CEB84D}">
      <dgm:prSet/>
      <dgm:spPr/>
      <dgm:t>
        <a:bodyPr/>
        <a:lstStyle/>
        <a:p>
          <a:endParaRPr lang="ru-RU"/>
        </a:p>
      </dgm:t>
    </dgm:pt>
    <dgm:pt modelId="{83733F42-6AD3-431B-A7A0-A787FDEFC177}" type="sibTrans" cxnId="{2D504899-85CC-477B-B9D6-19A7B4CEB84D}">
      <dgm:prSet/>
      <dgm:spPr/>
      <dgm:t>
        <a:bodyPr/>
        <a:lstStyle/>
        <a:p>
          <a:endParaRPr lang="ru-RU"/>
        </a:p>
      </dgm:t>
    </dgm:pt>
    <dgm:pt modelId="{7688A778-EE3B-48F8-9C0C-1E78395059C0}">
      <dgm:prSet phldrT="[Текст]" custT="1"/>
      <dgm:spPr/>
      <dgm:t>
        <a:bodyPr/>
        <a:lstStyle/>
        <a:p>
          <a:r>
            <a:rPr lang="ru-RU" sz="1500" b="1" dirty="0" smtClean="0">
              <a:latin typeface="Book Antiqua" pitchFamily="18" charset="0"/>
            </a:rPr>
            <a:t>Направление ответа( с указанием представителей в комиссии и их полномочий)</a:t>
          </a:r>
          <a:endParaRPr lang="ru-RU" sz="1500" b="1" dirty="0">
            <a:latin typeface="Book Antiqua" pitchFamily="18" charset="0"/>
          </a:endParaRPr>
        </a:p>
      </dgm:t>
    </dgm:pt>
    <dgm:pt modelId="{E6993DD4-9CE8-48A1-A657-229B15FCD1D3}" type="parTrans" cxnId="{A967E582-ED0F-4A86-B65F-994D5BC2CCD9}">
      <dgm:prSet/>
      <dgm:spPr/>
      <dgm:t>
        <a:bodyPr/>
        <a:lstStyle/>
        <a:p>
          <a:endParaRPr lang="ru-RU"/>
        </a:p>
      </dgm:t>
    </dgm:pt>
    <dgm:pt modelId="{5A30F63E-2A6F-4DED-B3A3-D1FAA50D0334}" type="sibTrans" cxnId="{A967E582-ED0F-4A86-B65F-994D5BC2CCD9}">
      <dgm:prSet/>
      <dgm:spPr/>
      <dgm:t>
        <a:bodyPr/>
        <a:lstStyle/>
        <a:p>
          <a:endParaRPr lang="ru-RU"/>
        </a:p>
      </dgm:t>
    </dgm:pt>
    <dgm:pt modelId="{27178A7B-514D-4E2F-9F3D-FEB33596A7B1}">
      <dgm:prSet phldrT="[Текст]" custT="1"/>
      <dgm:spPr/>
      <dgm:t>
        <a:bodyPr/>
        <a:lstStyle/>
        <a:p>
          <a:r>
            <a:rPr lang="ru-RU" sz="1200" b="1" dirty="0" smtClean="0">
              <a:latin typeface="Book Antiqua" pitchFamily="18" charset="0"/>
            </a:rPr>
            <a:t>Неполучение ответа</a:t>
          </a:r>
          <a:r>
            <a:rPr lang="ru-RU" sz="1100" b="1" dirty="0" smtClean="0">
              <a:latin typeface="Book Antiqua" pitchFamily="18" charset="0"/>
            </a:rPr>
            <a:t>=</a:t>
          </a:r>
          <a:r>
            <a:rPr lang="ru-RU" sz="1200" b="1" dirty="0" smtClean="0">
              <a:latin typeface="Book Antiqua" pitchFamily="18" charset="0"/>
            </a:rPr>
            <a:t>отказ от вступления в коллективные переговоры </a:t>
          </a:r>
          <a:r>
            <a:rPr lang="ru-RU" sz="1200" b="1" dirty="0" smtClean="0">
              <a:solidFill>
                <a:srgbClr val="FF0000"/>
              </a:solidFill>
              <a:latin typeface="Book Antiqua" pitchFamily="18" charset="0"/>
            </a:rPr>
            <a:t>(правовые последствия- административная ответственность работодателя по ст.25.8.КоАП РФ)</a:t>
          </a:r>
          <a:endParaRPr lang="ru-RU" sz="1200" b="1" dirty="0">
            <a:solidFill>
              <a:srgbClr val="FF0000"/>
            </a:solidFill>
            <a:latin typeface="Book Antiqua" pitchFamily="18" charset="0"/>
          </a:endParaRPr>
        </a:p>
      </dgm:t>
    </dgm:pt>
    <dgm:pt modelId="{D0A817C8-16EC-41B9-A06F-D3E2EEA75000}" type="parTrans" cxnId="{80CFCA57-24D9-4470-96AA-A488D3B8C76D}">
      <dgm:prSet/>
      <dgm:spPr/>
      <dgm:t>
        <a:bodyPr/>
        <a:lstStyle/>
        <a:p>
          <a:endParaRPr lang="ru-RU"/>
        </a:p>
      </dgm:t>
    </dgm:pt>
    <dgm:pt modelId="{2F521B0A-444C-4048-8D1A-E9A0241E1EF1}" type="sibTrans" cxnId="{80CFCA57-24D9-4470-96AA-A488D3B8C76D}">
      <dgm:prSet/>
      <dgm:spPr/>
      <dgm:t>
        <a:bodyPr/>
        <a:lstStyle/>
        <a:p>
          <a:endParaRPr lang="ru-RU"/>
        </a:p>
      </dgm:t>
    </dgm:pt>
    <dgm:pt modelId="{E4ACBCA6-6E0F-4120-941D-81DACCC82633}" type="pres">
      <dgm:prSet presAssocID="{5A39954D-0563-4A28-90BC-209E3D9D0D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C3E3BF-D8C1-458C-B3BA-65341887C5D7}" type="pres">
      <dgm:prSet presAssocID="{317E87DE-E6CD-44EC-9DC0-4D60A1DC5606}" presName="boxAndChildren" presStyleCnt="0"/>
      <dgm:spPr/>
    </dgm:pt>
    <dgm:pt modelId="{508288C9-AEF9-4CA3-80E1-F8186ECE72EE}" type="pres">
      <dgm:prSet presAssocID="{317E87DE-E6CD-44EC-9DC0-4D60A1DC5606}" presName="parentTextBox" presStyleLbl="node1" presStyleIdx="0" presStyleCnt="3"/>
      <dgm:spPr/>
      <dgm:t>
        <a:bodyPr/>
        <a:lstStyle/>
        <a:p>
          <a:endParaRPr lang="ru-RU"/>
        </a:p>
      </dgm:t>
    </dgm:pt>
    <dgm:pt modelId="{76ABEDC9-A98F-4016-8134-09FBBFFB50BC}" type="pres">
      <dgm:prSet presAssocID="{317E87DE-E6CD-44EC-9DC0-4D60A1DC5606}" presName="entireBox" presStyleLbl="node1" presStyleIdx="0" presStyleCnt="3"/>
      <dgm:spPr/>
      <dgm:t>
        <a:bodyPr/>
        <a:lstStyle/>
        <a:p>
          <a:endParaRPr lang="ru-RU"/>
        </a:p>
      </dgm:t>
    </dgm:pt>
    <dgm:pt modelId="{DD3DA47E-6852-443D-B4B6-144ABD925FB3}" type="pres">
      <dgm:prSet presAssocID="{317E87DE-E6CD-44EC-9DC0-4D60A1DC5606}" presName="descendantBox" presStyleCnt="0"/>
      <dgm:spPr/>
    </dgm:pt>
    <dgm:pt modelId="{AE95A0F6-D9F0-402F-B592-D167C7FEC154}" type="pres">
      <dgm:prSet presAssocID="{7688A778-EE3B-48F8-9C0C-1E78395059C0}" presName="childTextBox" presStyleLbl="fgAccFollowNode1" presStyleIdx="0" presStyleCnt="4" custLinFactNeighborY="18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1EBB8-FC31-44B9-8251-18D624BDDEE9}" type="pres">
      <dgm:prSet presAssocID="{27178A7B-514D-4E2F-9F3D-FEB33596A7B1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30607-B5EA-4C51-B8E3-7BCBBF801537}" type="pres">
      <dgm:prSet presAssocID="{6C370370-D393-479C-B6EC-7FC406B1CD03}" presName="sp" presStyleCnt="0"/>
      <dgm:spPr/>
    </dgm:pt>
    <dgm:pt modelId="{4BAFFBB3-F672-49FF-922C-D1A18D97EEA1}" type="pres">
      <dgm:prSet presAssocID="{0C1CD533-EFBF-43A9-BE2C-017B4C553F73}" presName="arrowAndChildren" presStyleCnt="0"/>
      <dgm:spPr/>
    </dgm:pt>
    <dgm:pt modelId="{342D6B27-E20C-4004-A950-D1E11FE20A02}" type="pres">
      <dgm:prSet presAssocID="{0C1CD533-EFBF-43A9-BE2C-017B4C553F73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FCA78BF0-BC8F-46E7-AD36-D2C9940AD0D3}" type="pres">
      <dgm:prSet presAssocID="{0C1CD533-EFBF-43A9-BE2C-017B4C553F73}" presName="arrow" presStyleLbl="node1" presStyleIdx="1" presStyleCnt="3"/>
      <dgm:spPr/>
      <dgm:t>
        <a:bodyPr/>
        <a:lstStyle/>
        <a:p>
          <a:endParaRPr lang="ru-RU"/>
        </a:p>
      </dgm:t>
    </dgm:pt>
    <dgm:pt modelId="{6C669EA5-F615-406B-A445-EA865CF541DE}" type="pres">
      <dgm:prSet presAssocID="{0C1CD533-EFBF-43A9-BE2C-017B4C553F73}" presName="descendantArrow" presStyleCnt="0"/>
      <dgm:spPr/>
    </dgm:pt>
    <dgm:pt modelId="{FF5E7F2A-B4F9-4E54-9627-5F26826FDA29}" type="pres">
      <dgm:prSet presAssocID="{E59DA43B-C87A-43C6-ACE5-9300CCDEF4FC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A6904-67A5-4E8D-96AB-3A0FFEC68CB2}" type="pres">
      <dgm:prSet presAssocID="{7ED32397-9F3B-4B21-8F39-723ED6A8E133}" presName="childTextArrow" presStyleLbl="fgAccFollowNode1" presStyleIdx="3" presStyleCnt="4" custScaleX="105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DE82D-5C8B-4998-862F-A3105AF9B708}" type="pres">
      <dgm:prSet presAssocID="{15027430-0D22-4BF8-A5E4-E5945F62594B}" presName="sp" presStyleCnt="0"/>
      <dgm:spPr/>
    </dgm:pt>
    <dgm:pt modelId="{0DC45ECD-D816-491A-A7EA-9368736E94EE}" type="pres">
      <dgm:prSet presAssocID="{DB65EE2A-00F4-490E-BB69-B617A6CA1BAC}" presName="arrowAndChildren" presStyleCnt="0"/>
      <dgm:spPr/>
    </dgm:pt>
    <dgm:pt modelId="{678FB41B-4D46-42D5-995B-9E96D60B34A1}" type="pres">
      <dgm:prSet presAssocID="{DB65EE2A-00F4-490E-BB69-B617A6CA1BAC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80CFCA57-24D9-4470-96AA-A488D3B8C76D}" srcId="{317E87DE-E6CD-44EC-9DC0-4D60A1DC5606}" destId="{27178A7B-514D-4E2F-9F3D-FEB33596A7B1}" srcOrd="1" destOrd="0" parTransId="{D0A817C8-16EC-41B9-A06F-D3E2EEA75000}" sibTransId="{2F521B0A-444C-4048-8D1A-E9A0241E1EF1}"/>
    <dgm:cxn modelId="{53DFF8BF-C027-4344-931A-D1E321BA6BA6}" type="presOf" srcId="{0C1CD533-EFBF-43A9-BE2C-017B4C553F73}" destId="{FCA78BF0-BC8F-46E7-AD36-D2C9940AD0D3}" srcOrd="1" destOrd="0" presId="urn:microsoft.com/office/officeart/2005/8/layout/process4"/>
    <dgm:cxn modelId="{65752D35-983F-485C-B40C-ACD336C7B0D3}" type="presOf" srcId="{27178A7B-514D-4E2F-9F3D-FEB33596A7B1}" destId="{8BB1EBB8-FC31-44B9-8251-18D624BDDEE9}" srcOrd="0" destOrd="0" presId="urn:microsoft.com/office/officeart/2005/8/layout/process4"/>
    <dgm:cxn modelId="{5749E0DA-5654-4AD8-9E35-46381DC9EFD8}" type="presOf" srcId="{317E87DE-E6CD-44EC-9DC0-4D60A1DC5606}" destId="{76ABEDC9-A98F-4016-8134-09FBBFFB50BC}" srcOrd="1" destOrd="0" presId="urn:microsoft.com/office/officeart/2005/8/layout/process4"/>
    <dgm:cxn modelId="{2D504899-85CC-477B-B9D6-19A7B4CEB84D}" srcId="{5A39954D-0563-4A28-90BC-209E3D9D0D65}" destId="{317E87DE-E6CD-44EC-9DC0-4D60A1DC5606}" srcOrd="2" destOrd="0" parTransId="{A7E707A6-49BD-4462-A777-046AFFDDF767}" sibTransId="{83733F42-6AD3-431B-A7A0-A787FDEFC177}"/>
    <dgm:cxn modelId="{263E057B-4629-4242-B271-610C1A2D7AEF}" srcId="{0C1CD533-EFBF-43A9-BE2C-017B4C553F73}" destId="{E59DA43B-C87A-43C6-ACE5-9300CCDEF4FC}" srcOrd="0" destOrd="0" parTransId="{EC5BE909-C661-4FFC-B4A0-511DE47070A2}" sibTransId="{15AF7565-BB68-44E7-AB39-D04D60743480}"/>
    <dgm:cxn modelId="{700ED09B-4759-476A-8DC7-9D7D71CAC671}" type="presOf" srcId="{317E87DE-E6CD-44EC-9DC0-4D60A1DC5606}" destId="{508288C9-AEF9-4CA3-80E1-F8186ECE72EE}" srcOrd="0" destOrd="0" presId="urn:microsoft.com/office/officeart/2005/8/layout/process4"/>
    <dgm:cxn modelId="{B0FE819A-91FF-4583-AA03-33415D6D14D4}" srcId="{5A39954D-0563-4A28-90BC-209E3D9D0D65}" destId="{DB65EE2A-00F4-490E-BB69-B617A6CA1BAC}" srcOrd="0" destOrd="0" parTransId="{682AD2C9-240E-4406-904C-FAF1965F5859}" sibTransId="{15027430-0D22-4BF8-A5E4-E5945F62594B}"/>
    <dgm:cxn modelId="{A967E582-ED0F-4A86-B65F-994D5BC2CCD9}" srcId="{317E87DE-E6CD-44EC-9DC0-4D60A1DC5606}" destId="{7688A778-EE3B-48F8-9C0C-1E78395059C0}" srcOrd="0" destOrd="0" parTransId="{E6993DD4-9CE8-48A1-A657-229B15FCD1D3}" sibTransId="{5A30F63E-2A6F-4DED-B3A3-D1FAA50D0334}"/>
    <dgm:cxn modelId="{3C627EEB-AD1B-4981-BF59-99F1AF2A70C6}" srcId="{0C1CD533-EFBF-43A9-BE2C-017B4C553F73}" destId="{7ED32397-9F3B-4B21-8F39-723ED6A8E133}" srcOrd="1" destOrd="0" parTransId="{A1EE7DFA-1BAF-4AB5-85F9-7D22B39E0B50}" sibTransId="{64CD2BA6-50C2-4F28-8397-E914FA52C11B}"/>
    <dgm:cxn modelId="{B5DA0DC5-7CC3-404B-86FD-D58937F0696E}" type="presOf" srcId="{5A39954D-0563-4A28-90BC-209E3D9D0D65}" destId="{E4ACBCA6-6E0F-4120-941D-81DACCC82633}" srcOrd="0" destOrd="0" presId="urn:microsoft.com/office/officeart/2005/8/layout/process4"/>
    <dgm:cxn modelId="{C238A1AD-F2E0-447D-AABC-4141BDD025CB}" type="presOf" srcId="{0C1CD533-EFBF-43A9-BE2C-017B4C553F73}" destId="{342D6B27-E20C-4004-A950-D1E11FE20A02}" srcOrd="0" destOrd="0" presId="urn:microsoft.com/office/officeart/2005/8/layout/process4"/>
    <dgm:cxn modelId="{E420ADDF-3EBB-49B3-84F3-9432560189F1}" type="presOf" srcId="{E59DA43B-C87A-43C6-ACE5-9300CCDEF4FC}" destId="{FF5E7F2A-B4F9-4E54-9627-5F26826FDA29}" srcOrd="0" destOrd="0" presId="urn:microsoft.com/office/officeart/2005/8/layout/process4"/>
    <dgm:cxn modelId="{F48A8799-DC1F-4897-B53B-4094FE61A21B}" srcId="{5A39954D-0563-4A28-90BC-209E3D9D0D65}" destId="{0C1CD533-EFBF-43A9-BE2C-017B4C553F73}" srcOrd="1" destOrd="0" parTransId="{AC2422AD-01DF-4968-8F4C-8F4598EDE3A1}" sibTransId="{6C370370-D393-479C-B6EC-7FC406B1CD03}"/>
    <dgm:cxn modelId="{F0AC4294-9C2E-4F5C-86C5-7383490256F5}" type="presOf" srcId="{DB65EE2A-00F4-490E-BB69-B617A6CA1BAC}" destId="{678FB41B-4D46-42D5-995B-9E96D60B34A1}" srcOrd="0" destOrd="0" presId="urn:microsoft.com/office/officeart/2005/8/layout/process4"/>
    <dgm:cxn modelId="{AEFD6AF7-AF80-43DA-A6BC-04A5A33D2A50}" type="presOf" srcId="{7688A778-EE3B-48F8-9C0C-1E78395059C0}" destId="{AE95A0F6-D9F0-402F-B592-D167C7FEC154}" srcOrd="0" destOrd="0" presId="urn:microsoft.com/office/officeart/2005/8/layout/process4"/>
    <dgm:cxn modelId="{972CAE84-9181-4005-8CB2-ADF962BE7127}" type="presOf" srcId="{7ED32397-9F3B-4B21-8F39-723ED6A8E133}" destId="{75BA6904-67A5-4E8D-96AB-3A0FFEC68CB2}" srcOrd="0" destOrd="0" presId="urn:microsoft.com/office/officeart/2005/8/layout/process4"/>
    <dgm:cxn modelId="{BC6A5C75-8D34-41D3-ACFB-B5F8007B4833}" type="presParOf" srcId="{E4ACBCA6-6E0F-4120-941D-81DACCC82633}" destId="{CEC3E3BF-D8C1-458C-B3BA-65341887C5D7}" srcOrd="0" destOrd="0" presId="urn:microsoft.com/office/officeart/2005/8/layout/process4"/>
    <dgm:cxn modelId="{F53817BE-907A-4D23-B977-11DF548E5ECE}" type="presParOf" srcId="{CEC3E3BF-D8C1-458C-B3BA-65341887C5D7}" destId="{508288C9-AEF9-4CA3-80E1-F8186ECE72EE}" srcOrd="0" destOrd="0" presId="urn:microsoft.com/office/officeart/2005/8/layout/process4"/>
    <dgm:cxn modelId="{356CBD03-32E6-41C6-9D24-40DA36D17813}" type="presParOf" srcId="{CEC3E3BF-D8C1-458C-B3BA-65341887C5D7}" destId="{76ABEDC9-A98F-4016-8134-09FBBFFB50BC}" srcOrd="1" destOrd="0" presId="urn:microsoft.com/office/officeart/2005/8/layout/process4"/>
    <dgm:cxn modelId="{6FC76999-D7AB-4D95-9CEC-7D7DD248DC7F}" type="presParOf" srcId="{CEC3E3BF-D8C1-458C-B3BA-65341887C5D7}" destId="{DD3DA47E-6852-443D-B4B6-144ABD925FB3}" srcOrd="2" destOrd="0" presId="urn:microsoft.com/office/officeart/2005/8/layout/process4"/>
    <dgm:cxn modelId="{D26DBF5A-2403-4FD6-98C3-5F70F841E0F1}" type="presParOf" srcId="{DD3DA47E-6852-443D-B4B6-144ABD925FB3}" destId="{AE95A0F6-D9F0-402F-B592-D167C7FEC154}" srcOrd="0" destOrd="0" presId="urn:microsoft.com/office/officeart/2005/8/layout/process4"/>
    <dgm:cxn modelId="{204A9249-933B-403B-BA3E-D942AEFD1098}" type="presParOf" srcId="{DD3DA47E-6852-443D-B4B6-144ABD925FB3}" destId="{8BB1EBB8-FC31-44B9-8251-18D624BDDEE9}" srcOrd="1" destOrd="0" presId="urn:microsoft.com/office/officeart/2005/8/layout/process4"/>
    <dgm:cxn modelId="{BB50020C-673D-48E7-84E6-8207B0B63F18}" type="presParOf" srcId="{E4ACBCA6-6E0F-4120-941D-81DACCC82633}" destId="{63D30607-B5EA-4C51-B8E3-7BCBBF801537}" srcOrd="1" destOrd="0" presId="urn:microsoft.com/office/officeart/2005/8/layout/process4"/>
    <dgm:cxn modelId="{FCE1D6AF-8CD6-4CDD-8766-BCB1092B3D31}" type="presParOf" srcId="{E4ACBCA6-6E0F-4120-941D-81DACCC82633}" destId="{4BAFFBB3-F672-49FF-922C-D1A18D97EEA1}" srcOrd="2" destOrd="0" presId="urn:microsoft.com/office/officeart/2005/8/layout/process4"/>
    <dgm:cxn modelId="{26D63F35-51BB-40C3-9666-1CF00213BE50}" type="presParOf" srcId="{4BAFFBB3-F672-49FF-922C-D1A18D97EEA1}" destId="{342D6B27-E20C-4004-A950-D1E11FE20A02}" srcOrd="0" destOrd="0" presId="urn:microsoft.com/office/officeart/2005/8/layout/process4"/>
    <dgm:cxn modelId="{9F2BC8C1-4936-4889-A4E0-CE0F769565C4}" type="presParOf" srcId="{4BAFFBB3-F672-49FF-922C-D1A18D97EEA1}" destId="{FCA78BF0-BC8F-46E7-AD36-D2C9940AD0D3}" srcOrd="1" destOrd="0" presId="urn:microsoft.com/office/officeart/2005/8/layout/process4"/>
    <dgm:cxn modelId="{40590F21-0B84-47B2-AB5A-0A525B3E55D5}" type="presParOf" srcId="{4BAFFBB3-F672-49FF-922C-D1A18D97EEA1}" destId="{6C669EA5-F615-406B-A445-EA865CF541DE}" srcOrd="2" destOrd="0" presId="urn:microsoft.com/office/officeart/2005/8/layout/process4"/>
    <dgm:cxn modelId="{D2122980-08BB-4D02-8308-3D3B476BC3F0}" type="presParOf" srcId="{6C669EA5-F615-406B-A445-EA865CF541DE}" destId="{FF5E7F2A-B4F9-4E54-9627-5F26826FDA29}" srcOrd="0" destOrd="0" presId="urn:microsoft.com/office/officeart/2005/8/layout/process4"/>
    <dgm:cxn modelId="{A2C1B5F6-7E59-4D96-BD18-0349450B55F1}" type="presParOf" srcId="{6C669EA5-F615-406B-A445-EA865CF541DE}" destId="{75BA6904-67A5-4E8D-96AB-3A0FFEC68CB2}" srcOrd="1" destOrd="0" presId="urn:microsoft.com/office/officeart/2005/8/layout/process4"/>
    <dgm:cxn modelId="{3647112A-C2E0-4D9E-ACD5-B040B7197B06}" type="presParOf" srcId="{E4ACBCA6-6E0F-4120-941D-81DACCC82633}" destId="{8E2DE82D-5C8B-4998-862F-A3105AF9B708}" srcOrd="3" destOrd="0" presId="urn:microsoft.com/office/officeart/2005/8/layout/process4"/>
    <dgm:cxn modelId="{D518BE5C-ADF2-4543-9C5E-77D4E710D771}" type="presParOf" srcId="{E4ACBCA6-6E0F-4120-941D-81DACCC82633}" destId="{0DC45ECD-D816-491A-A7EA-9368736E94EE}" srcOrd="4" destOrd="0" presId="urn:microsoft.com/office/officeart/2005/8/layout/process4"/>
    <dgm:cxn modelId="{43BA6EF4-2AD7-42DF-B2CA-48167AB91C24}" type="presParOf" srcId="{0DC45ECD-D816-491A-A7EA-9368736E94EE}" destId="{678FB41B-4D46-42D5-995B-9E96D60B34A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39954D-0563-4A28-90BC-209E3D9D0D65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B65EE2A-00F4-490E-BB69-B617A6CA1BA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Book Antiqua" pitchFamily="18" charset="0"/>
            </a:rPr>
            <a:t>СОЗДАНИЕ СТОРОНАМИ ПОСТОЯННО ДЕЙСТВУЮЩЕГО ОРГАНА СОЦИАЛЬНОГО ПАРТНЁРСТВА НА ЛОКАЛЬНОМ УРОВНЕ </a:t>
          </a:r>
          <a:r>
            <a:rPr lang="ru-RU" sz="1800" b="1" dirty="0" smtClean="0">
              <a:solidFill>
                <a:srgbClr val="FFFF00"/>
              </a:solidFill>
              <a:latin typeface="Book Antiqua" pitchFamily="18" charset="0"/>
            </a:rPr>
            <a:t>(ст.35 ТК РФ)</a:t>
          </a:r>
          <a:endParaRPr lang="ru-RU" sz="1800" b="1" dirty="0">
            <a:solidFill>
              <a:srgbClr val="FFFF00"/>
            </a:solidFill>
            <a:latin typeface="Book Antiqua" pitchFamily="18" charset="0"/>
          </a:endParaRPr>
        </a:p>
      </dgm:t>
    </dgm:pt>
    <dgm:pt modelId="{682AD2C9-240E-4406-904C-FAF1965F5859}" type="parTrans" cxnId="{B0FE819A-91FF-4583-AA03-33415D6D14D4}">
      <dgm:prSet/>
      <dgm:spPr/>
      <dgm:t>
        <a:bodyPr/>
        <a:lstStyle/>
        <a:p>
          <a:endParaRPr lang="ru-RU"/>
        </a:p>
      </dgm:t>
    </dgm:pt>
    <dgm:pt modelId="{15027430-0D22-4BF8-A5E4-E5945F62594B}" type="sibTrans" cxnId="{B0FE819A-91FF-4583-AA03-33415D6D14D4}">
      <dgm:prSet/>
      <dgm:spPr/>
      <dgm:t>
        <a:bodyPr/>
        <a:lstStyle/>
        <a:p>
          <a:endParaRPr lang="ru-RU"/>
        </a:p>
      </dgm:t>
    </dgm:pt>
    <dgm:pt modelId="{0C1CD533-EFBF-43A9-BE2C-017B4C553F73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Book Antiqua" pitchFamily="18" charset="0"/>
            </a:rPr>
            <a:t>КОМИССИЯ ПО ПОДГОТОВКЕ, ЗАКЛЮЧЕНИЮ, КОНТРОЛЮ ИСПОЛНЕНИЯ КД </a:t>
          </a:r>
          <a:r>
            <a:rPr lang="ru-RU" b="1" dirty="0" smtClean="0">
              <a:solidFill>
                <a:srgbClr val="FF0000"/>
              </a:solidFill>
              <a:latin typeface="Book Antiqua" pitchFamily="18" charset="0"/>
            </a:rPr>
            <a:t>(ч.6 ст.35 ТК РФ)</a:t>
          </a:r>
          <a:r>
            <a:rPr lang="ru-RU" b="1" dirty="0" smtClean="0">
              <a:solidFill>
                <a:srgbClr val="002060"/>
              </a:solidFill>
              <a:latin typeface="Book Antiqua" pitchFamily="18" charset="0"/>
            </a:rPr>
            <a:t>; </a:t>
          </a:r>
          <a:endParaRPr lang="ru-RU" b="1" dirty="0">
            <a:solidFill>
              <a:srgbClr val="002060"/>
            </a:solidFill>
            <a:latin typeface="Book Antiqua" pitchFamily="18" charset="0"/>
          </a:endParaRPr>
        </a:p>
      </dgm:t>
    </dgm:pt>
    <dgm:pt modelId="{AC2422AD-01DF-4968-8F4C-8F4598EDE3A1}" type="parTrans" cxnId="{F48A8799-DC1F-4897-B53B-4094FE61A21B}">
      <dgm:prSet/>
      <dgm:spPr/>
      <dgm:t>
        <a:bodyPr/>
        <a:lstStyle/>
        <a:p>
          <a:endParaRPr lang="ru-RU"/>
        </a:p>
      </dgm:t>
    </dgm:pt>
    <dgm:pt modelId="{6C370370-D393-479C-B6EC-7FC406B1CD03}" type="sibTrans" cxnId="{F48A8799-DC1F-4897-B53B-4094FE61A21B}">
      <dgm:prSet/>
      <dgm:spPr/>
      <dgm:t>
        <a:bodyPr/>
        <a:lstStyle/>
        <a:p>
          <a:endParaRPr lang="ru-RU"/>
        </a:p>
      </dgm:t>
    </dgm:pt>
    <dgm:pt modelId="{E59DA43B-C87A-43C6-ACE5-9300CCDEF4FC}">
      <dgm:prSet phldrT="[Текст]" custT="1"/>
      <dgm:spPr/>
      <dgm:t>
        <a:bodyPr/>
        <a:lstStyle/>
        <a:p>
          <a:r>
            <a:rPr lang="ru-RU" sz="1600" dirty="0" smtClean="0">
              <a:latin typeface="Book Antiqua" pitchFamily="18" charset="0"/>
            </a:rPr>
            <a:t>Представители от работников: </a:t>
          </a:r>
          <a:r>
            <a:rPr lang="ru-RU" sz="1600" b="1" dirty="0" smtClean="0">
              <a:latin typeface="Book Antiqua" pitchFamily="18" charset="0"/>
            </a:rPr>
            <a:t>ППО</a:t>
          </a:r>
          <a:endParaRPr lang="ru-RU" sz="1600" dirty="0" smtClean="0">
            <a:latin typeface="Book Antiqua" pitchFamily="18" charset="0"/>
          </a:endParaRPr>
        </a:p>
        <a:p>
          <a:r>
            <a:rPr lang="ru-RU" sz="1600" dirty="0" smtClean="0">
              <a:latin typeface="Book Antiqua" pitchFamily="18" charset="0"/>
            </a:rPr>
            <a:t> </a:t>
          </a:r>
          <a:r>
            <a:rPr lang="ru-RU" sz="1600" b="1" dirty="0" smtClean="0">
              <a:solidFill>
                <a:srgbClr val="FF0000"/>
              </a:solidFill>
              <a:latin typeface="Book Antiqua" pitchFamily="18" charset="0"/>
            </a:rPr>
            <a:t>(ст.30 ТК РФ)</a:t>
          </a:r>
          <a:endParaRPr lang="ru-RU" sz="1600" b="1" dirty="0">
            <a:solidFill>
              <a:srgbClr val="FF0000"/>
            </a:solidFill>
            <a:latin typeface="Book Antiqua" pitchFamily="18" charset="0"/>
          </a:endParaRPr>
        </a:p>
      </dgm:t>
    </dgm:pt>
    <dgm:pt modelId="{EC5BE909-C661-4FFC-B4A0-511DE47070A2}" type="parTrans" cxnId="{263E057B-4629-4242-B271-610C1A2D7AEF}">
      <dgm:prSet/>
      <dgm:spPr/>
      <dgm:t>
        <a:bodyPr/>
        <a:lstStyle/>
        <a:p>
          <a:endParaRPr lang="ru-RU"/>
        </a:p>
      </dgm:t>
    </dgm:pt>
    <dgm:pt modelId="{15AF7565-BB68-44E7-AB39-D04D60743480}" type="sibTrans" cxnId="{263E057B-4629-4242-B271-610C1A2D7AEF}">
      <dgm:prSet/>
      <dgm:spPr/>
      <dgm:t>
        <a:bodyPr/>
        <a:lstStyle/>
        <a:p>
          <a:endParaRPr lang="ru-RU"/>
        </a:p>
      </dgm:t>
    </dgm:pt>
    <dgm:pt modelId="{7ED32397-9F3B-4B21-8F39-723ED6A8E133}">
      <dgm:prSet phldrT="[Текст]" custT="1"/>
      <dgm:spPr/>
      <dgm:t>
        <a:bodyPr/>
        <a:lstStyle/>
        <a:p>
          <a:r>
            <a:rPr lang="ru-RU" sz="1600" dirty="0" smtClean="0">
              <a:latin typeface="Book Antiqua" pitchFamily="18" charset="0"/>
            </a:rPr>
            <a:t>Представители от работодателя: руководитель организации или уполномоченные им лица </a:t>
          </a:r>
          <a:r>
            <a:rPr lang="ru-RU" sz="1600" dirty="0" smtClean="0">
              <a:solidFill>
                <a:srgbClr val="FF0000"/>
              </a:solidFill>
              <a:latin typeface="Book Antiqua" pitchFamily="18" charset="0"/>
            </a:rPr>
            <a:t>(ч.1. </a:t>
          </a:r>
          <a:r>
            <a:rPr lang="ru-RU" sz="1600" b="1" dirty="0" smtClean="0">
              <a:solidFill>
                <a:srgbClr val="FF0000"/>
              </a:solidFill>
              <a:latin typeface="Book Antiqua" pitchFamily="18" charset="0"/>
            </a:rPr>
            <a:t>ст.33 ТК РФ) </a:t>
          </a:r>
          <a:endParaRPr lang="ru-RU" sz="1600" b="1" dirty="0">
            <a:solidFill>
              <a:srgbClr val="FF0000"/>
            </a:solidFill>
            <a:latin typeface="Book Antiqua" pitchFamily="18" charset="0"/>
          </a:endParaRPr>
        </a:p>
      </dgm:t>
    </dgm:pt>
    <dgm:pt modelId="{A1EE7DFA-1BAF-4AB5-85F9-7D22B39E0B50}" type="parTrans" cxnId="{3C627EEB-AD1B-4981-BF59-99F1AF2A70C6}">
      <dgm:prSet/>
      <dgm:spPr/>
      <dgm:t>
        <a:bodyPr/>
        <a:lstStyle/>
        <a:p>
          <a:endParaRPr lang="ru-RU"/>
        </a:p>
      </dgm:t>
    </dgm:pt>
    <dgm:pt modelId="{64CD2BA6-50C2-4F28-8397-E914FA52C11B}" type="sibTrans" cxnId="{3C627EEB-AD1B-4981-BF59-99F1AF2A70C6}">
      <dgm:prSet/>
      <dgm:spPr/>
      <dgm:t>
        <a:bodyPr/>
        <a:lstStyle/>
        <a:p>
          <a:endParaRPr lang="ru-RU"/>
        </a:p>
      </dgm:t>
    </dgm:pt>
    <dgm:pt modelId="{317E87DE-E6CD-44EC-9DC0-4D60A1DC5606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002060"/>
              </a:solidFill>
              <a:latin typeface="Book Antiqua" pitchFamily="18" charset="0"/>
            </a:rPr>
            <a:t>НАЧАЛО  КОЛЛЕКТИВНЫХ ПЕРЕГОВОРОВ  в рамках КОМИССИИ- </a:t>
          </a:r>
          <a:r>
            <a:rPr lang="ru-RU" sz="1600" b="1" dirty="0" smtClean="0">
              <a:solidFill>
                <a:srgbClr val="002060"/>
              </a:solidFill>
              <a:latin typeface="Book Antiqua" pitchFamily="18" charset="0"/>
            </a:rPr>
            <a:t>день, следующий за днём получения инициатором проведения КП указанного ответа  </a:t>
          </a:r>
        </a:p>
        <a:p>
          <a:r>
            <a:rPr lang="ru-RU" sz="1400" b="1" dirty="0" smtClean="0">
              <a:solidFill>
                <a:srgbClr val="FF0000"/>
              </a:solidFill>
              <a:latin typeface="Book Antiqua" pitchFamily="18" charset="0"/>
            </a:rPr>
            <a:t>(ч.2. ст. 36   ТК РФ)</a:t>
          </a:r>
          <a:endParaRPr lang="ru-RU" sz="1400" b="1" dirty="0">
            <a:solidFill>
              <a:srgbClr val="FF0000"/>
            </a:solidFill>
            <a:latin typeface="Book Antiqua" pitchFamily="18" charset="0"/>
          </a:endParaRPr>
        </a:p>
      </dgm:t>
    </dgm:pt>
    <dgm:pt modelId="{A7E707A6-49BD-4462-A777-046AFFDDF767}" type="parTrans" cxnId="{2D504899-85CC-477B-B9D6-19A7B4CEB84D}">
      <dgm:prSet/>
      <dgm:spPr/>
      <dgm:t>
        <a:bodyPr/>
        <a:lstStyle/>
        <a:p>
          <a:endParaRPr lang="ru-RU"/>
        </a:p>
      </dgm:t>
    </dgm:pt>
    <dgm:pt modelId="{83733F42-6AD3-431B-A7A0-A787FDEFC177}" type="sibTrans" cxnId="{2D504899-85CC-477B-B9D6-19A7B4CEB84D}">
      <dgm:prSet/>
      <dgm:spPr/>
      <dgm:t>
        <a:bodyPr/>
        <a:lstStyle/>
        <a:p>
          <a:endParaRPr lang="ru-RU"/>
        </a:p>
      </dgm:t>
    </dgm:pt>
    <dgm:pt modelId="{27178A7B-514D-4E2F-9F3D-FEB33596A7B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Book Antiqua" pitchFamily="18" charset="0"/>
            </a:rPr>
            <a:t>ПРАВОВАЯ РЕГЛАМЕНТАЦИЯ ДЕЯТЕЛЬНОСТИ КОМИССИИ </a:t>
          </a:r>
          <a:r>
            <a:rPr lang="ru-RU" sz="1200" b="1" dirty="0" smtClean="0">
              <a:solidFill>
                <a:srgbClr val="002060"/>
              </a:solidFill>
              <a:latin typeface="Book Antiqua" pitchFamily="18" charset="0"/>
            </a:rPr>
            <a:t>: </a:t>
          </a:r>
          <a:r>
            <a:rPr lang="ru-RU" sz="1400" b="1" dirty="0" smtClean="0">
              <a:solidFill>
                <a:srgbClr val="002060"/>
              </a:solidFill>
              <a:latin typeface="Book Antiqua" pitchFamily="18" charset="0"/>
            </a:rPr>
            <a:t>приказ работодателя о создании комиссии, положение о комиссии, регламент работы комиссии</a:t>
          </a:r>
          <a:endParaRPr lang="ru-RU" sz="1400" b="1" dirty="0">
            <a:solidFill>
              <a:srgbClr val="002060"/>
            </a:solidFill>
            <a:latin typeface="Book Antiqua" pitchFamily="18" charset="0"/>
          </a:endParaRPr>
        </a:p>
      </dgm:t>
    </dgm:pt>
    <dgm:pt modelId="{D0A817C8-16EC-41B9-A06F-D3E2EEA75000}" type="parTrans" cxnId="{80CFCA57-24D9-4470-96AA-A488D3B8C76D}">
      <dgm:prSet/>
      <dgm:spPr/>
      <dgm:t>
        <a:bodyPr/>
        <a:lstStyle/>
        <a:p>
          <a:endParaRPr lang="ru-RU"/>
        </a:p>
      </dgm:t>
    </dgm:pt>
    <dgm:pt modelId="{2F521B0A-444C-4048-8D1A-E9A0241E1EF1}" type="sibTrans" cxnId="{80CFCA57-24D9-4470-96AA-A488D3B8C76D}">
      <dgm:prSet/>
      <dgm:spPr/>
      <dgm:t>
        <a:bodyPr/>
        <a:lstStyle/>
        <a:p>
          <a:endParaRPr lang="ru-RU"/>
        </a:p>
      </dgm:t>
    </dgm:pt>
    <dgm:pt modelId="{E4ACBCA6-6E0F-4120-941D-81DACCC82633}" type="pres">
      <dgm:prSet presAssocID="{5A39954D-0563-4A28-90BC-209E3D9D0D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C3E3BF-D8C1-458C-B3BA-65341887C5D7}" type="pres">
      <dgm:prSet presAssocID="{317E87DE-E6CD-44EC-9DC0-4D60A1DC5606}" presName="boxAndChildren" presStyleCnt="0"/>
      <dgm:spPr/>
    </dgm:pt>
    <dgm:pt modelId="{508288C9-AEF9-4CA3-80E1-F8186ECE72EE}" type="pres">
      <dgm:prSet presAssocID="{317E87DE-E6CD-44EC-9DC0-4D60A1DC5606}" presName="parentTextBox" presStyleLbl="node1" presStyleIdx="0" presStyleCnt="3"/>
      <dgm:spPr/>
      <dgm:t>
        <a:bodyPr/>
        <a:lstStyle/>
        <a:p>
          <a:endParaRPr lang="ru-RU"/>
        </a:p>
      </dgm:t>
    </dgm:pt>
    <dgm:pt modelId="{76ABEDC9-A98F-4016-8134-09FBBFFB50BC}" type="pres">
      <dgm:prSet presAssocID="{317E87DE-E6CD-44EC-9DC0-4D60A1DC5606}" presName="entireBox" presStyleLbl="node1" presStyleIdx="0" presStyleCnt="3"/>
      <dgm:spPr/>
      <dgm:t>
        <a:bodyPr/>
        <a:lstStyle/>
        <a:p>
          <a:endParaRPr lang="ru-RU"/>
        </a:p>
      </dgm:t>
    </dgm:pt>
    <dgm:pt modelId="{DD3DA47E-6852-443D-B4B6-144ABD925FB3}" type="pres">
      <dgm:prSet presAssocID="{317E87DE-E6CD-44EC-9DC0-4D60A1DC5606}" presName="descendantBox" presStyleCnt="0"/>
      <dgm:spPr/>
    </dgm:pt>
    <dgm:pt modelId="{8BB1EBB8-FC31-44B9-8251-18D624BDDEE9}" type="pres">
      <dgm:prSet presAssocID="{27178A7B-514D-4E2F-9F3D-FEB33596A7B1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30607-B5EA-4C51-B8E3-7BCBBF801537}" type="pres">
      <dgm:prSet presAssocID="{6C370370-D393-479C-B6EC-7FC406B1CD03}" presName="sp" presStyleCnt="0"/>
      <dgm:spPr/>
    </dgm:pt>
    <dgm:pt modelId="{4BAFFBB3-F672-49FF-922C-D1A18D97EEA1}" type="pres">
      <dgm:prSet presAssocID="{0C1CD533-EFBF-43A9-BE2C-017B4C553F73}" presName="arrowAndChildren" presStyleCnt="0"/>
      <dgm:spPr/>
    </dgm:pt>
    <dgm:pt modelId="{342D6B27-E20C-4004-A950-D1E11FE20A02}" type="pres">
      <dgm:prSet presAssocID="{0C1CD533-EFBF-43A9-BE2C-017B4C553F73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FCA78BF0-BC8F-46E7-AD36-D2C9940AD0D3}" type="pres">
      <dgm:prSet presAssocID="{0C1CD533-EFBF-43A9-BE2C-017B4C553F73}" presName="arrow" presStyleLbl="node1" presStyleIdx="1" presStyleCnt="3"/>
      <dgm:spPr/>
      <dgm:t>
        <a:bodyPr/>
        <a:lstStyle/>
        <a:p>
          <a:endParaRPr lang="ru-RU"/>
        </a:p>
      </dgm:t>
    </dgm:pt>
    <dgm:pt modelId="{6C669EA5-F615-406B-A445-EA865CF541DE}" type="pres">
      <dgm:prSet presAssocID="{0C1CD533-EFBF-43A9-BE2C-017B4C553F73}" presName="descendantArrow" presStyleCnt="0"/>
      <dgm:spPr/>
    </dgm:pt>
    <dgm:pt modelId="{FF5E7F2A-B4F9-4E54-9627-5F26826FDA29}" type="pres">
      <dgm:prSet presAssocID="{E59DA43B-C87A-43C6-ACE5-9300CCDEF4FC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A6904-67A5-4E8D-96AB-3A0FFEC68CB2}" type="pres">
      <dgm:prSet presAssocID="{7ED32397-9F3B-4B21-8F39-723ED6A8E133}" presName="childTextArrow" presStyleLbl="fgAccFollowNode1" presStyleIdx="2" presStyleCnt="3" custScaleX="105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DE82D-5C8B-4998-862F-A3105AF9B708}" type="pres">
      <dgm:prSet presAssocID="{15027430-0D22-4BF8-A5E4-E5945F62594B}" presName="sp" presStyleCnt="0"/>
      <dgm:spPr/>
    </dgm:pt>
    <dgm:pt modelId="{0DC45ECD-D816-491A-A7EA-9368736E94EE}" type="pres">
      <dgm:prSet presAssocID="{DB65EE2A-00F4-490E-BB69-B617A6CA1BAC}" presName="arrowAndChildren" presStyleCnt="0"/>
      <dgm:spPr/>
    </dgm:pt>
    <dgm:pt modelId="{678FB41B-4D46-42D5-995B-9E96D60B34A1}" type="pres">
      <dgm:prSet presAssocID="{DB65EE2A-00F4-490E-BB69-B617A6CA1BAC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2E6A801D-9ACB-4220-9AC7-C394C8204A30}" type="presOf" srcId="{E59DA43B-C87A-43C6-ACE5-9300CCDEF4FC}" destId="{FF5E7F2A-B4F9-4E54-9627-5F26826FDA29}" srcOrd="0" destOrd="0" presId="urn:microsoft.com/office/officeart/2005/8/layout/process4"/>
    <dgm:cxn modelId="{80CFCA57-24D9-4470-96AA-A488D3B8C76D}" srcId="{317E87DE-E6CD-44EC-9DC0-4D60A1DC5606}" destId="{27178A7B-514D-4E2F-9F3D-FEB33596A7B1}" srcOrd="0" destOrd="0" parTransId="{D0A817C8-16EC-41B9-A06F-D3E2EEA75000}" sibTransId="{2F521B0A-444C-4048-8D1A-E9A0241E1EF1}"/>
    <dgm:cxn modelId="{28528521-B0CF-4E6A-9E69-124B75FF9FDE}" type="presOf" srcId="{DB65EE2A-00F4-490E-BB69-B617A6CA1BAC}" destId="{678FB41B-4D46-42D5-995B-9E96D60B34A1}" srcOrd="0" destOrd="0" presId="urn:microsoft.com/office/officeart/2005/8/layout/process4"/>
    <dgm:cxn modelId="{64F6BF42-7AB4-488D-836F-3AD12D58B1BB}" type="presOf" srcId="{317E87DE-E6CD-44EC-9DC0-4D60A1DC5606}" destId="{76ABEDC9-A98F-4016-8134-09FBBFFB50BC}" srcOrd="1" destOrd="0" presId="urn:microsoft.com/office/officeart/2005/8/layout/process4"/>
    <dgm:cxn modelId="{B34789A8-8F3B-4F75-B454-28AF217BE734}" type="presOf" srcId="{0C1CD533-EFBF-43A9-BE2C-017B4C553F73}" destId="{342D6B27-E20C-4004-A950-D1E11FE20A02}" srcOrd="0" destOrd="0" presId="urn:microsoft.com/office/officeart/2005/8/layout/process4"/>
    <dgm:cxn modelId="{B0FE819A-91FF-4583-AA03-33415D6D14D4}" srcId="{5A39954D-0563-4A28-90BC-209E3D9D0D65}" destId="{DB65EE2A-00F4-490E-BB69-B617A6CA1BAC}" srcOrd="0" destOrd="0" parTransId="{682AD2C9-240E-4406-904C-FAF1965F5859}" sibTransId="{15027430-0D22-4BF8-A5E4-E5945F62594B}"/>
    <dgm:cxn modelId="{3C627EEB-AD1B-4981-BF59-99F1AF2A70C6}" srcId="{0C1CD533-EFBF-43A9-BE2C-017B4C553F73}" destId="{7ED32397-9F3B-4B21-8F39-723ED6A8E133}" srcOrd="1" destOrd="0" parTransId="{A1EE7DFA-1BAF-4AB5-85F9-7D22B39E0B50}" sibTransId="{64CD2BA6-50C2-4F28-8397-E914FA52C11B}"/>
    <dgm:cxn modelId="{164855F0-1C6F-4B40-98FB-55A1BE5789FC}" type="presOf" srcId="{27178A7B-514D-4E2F-9F3D-FEB33596A7B1}" destId="{8BB1EBB8-FC31-44B9-8251-18D624BDDEE9}" srcOrd="0" destOrd="0" presId="urn:microsoft.com/office/officeart/2005/8/layout/process4"/>
    <dgm:cxn modelId="{263E057B-4629-4242-B271-610C1A2D7AEF}" srcId="{0C1CD533-EFBF-43A9-BE2C-017B4C553F73}" destId="{E59DA43B-C87A-43C6-ACE5-9300CCDEF4FC}" srcOrd="0" destOrd="0" parTransId="{EC5BE909-C661-4FFC-B4A0-511DE47070A2}" sibTransId="{15AF7565-BB68-44E7-AB39-D04D60743480}"/>
    <dgm:cxn modelId="{70E1728C-A6C3-48E1-9FDC-DA7F02272A4B}" type="presOf" srcId="{7ED32397-9F3B-4B21-8F39-723ED6A8E133}" destId="{75BA6904-67A5-4E8D-96AB-3A0FFEC68CB2}" srcOrd="0" destOrd="0" presId="urn:microsoft.com/office/officeart/2005/8/layout/process4"/>
    <dgm:cxn modelId="{F48A8799-DC1F-4897-B53B-4094FE61A21B}" srcId="{5A39954D-0563-4A28-90BC-209E3D9D0D65}" destId="{0C1CD533-EFBF-43A9-BE2C-017B4C553F73}" srcOrd="1" destOrd="0" parTransId="{AC2422AD-01DF-4968-8F4C-8F4598EDE3A1}" sibTransId="{6C370370-D393-479C-B6EC-7FC406B1CD03}"/>
    <dgm:cxn modelId="{B2CCAA7A-9CF9-42FB-AB8F-2E55343CF53F}" type="presOf" srcId="{0C1CD533-EFBF-43A9-BE2C-017B4C553F73}" destId="{FCA78BF0-BC8F-46E7-AD36-D2C9940AD0D3}" srcOrd="1" destOrd="0" presId="urn:microsoft.com/office/officeart/2005/8/layout/process4"/>
    <dgm:cxn modelId="{517D6D84-8F3D-49A1-A081-41B3E3D1C584}" type="presOf" srcId="{317E87DE-E6CD-44EC-9DC0-4D60A1DC5606}" destId="{508288C9-AEF9-4CA3-80E1-F8186ECE72EE}" srcOrd="0" destOrd="0" presId="urn:microsoft.com/office/officeart/2005/8/layout/process4"/>
    <dgm:cxn modelId="{20EAD4EC-6D7E-4D10-BF89-54FFD0328A42}" type="presOf" srcId="{5A39954D-0563-4A28-90BC-209E3D9D0D65}" destId="{E4ACBCA6-6E0F-4120-941D-81DACCC82633}" srcOrd="0" destOrd="0" presId="urn:microsoft.com/office/officeart/2005/8/layout/process4"/>
    <dgm:cxn modelId="{2D504899-85CC-477B-B9D6-19A7B4CEB84D}" srcId="{5A39954D-0563-4A28-90BC-209E3D9D0D65}" destId="{317E87DE-E6CD-44EC-9DC0-4D60A1DC5606}" srcOrd="2" destOrd="0" parTransId="{A7E707A6-49BD-4462-A777-046AFFDDF767}" sibTransId="{83733F42-6AD3-431B-A7A0-A787FDEFC177}"/>
    <dgm:cxn modelId="{96557743-8DBC-482D-955E-1B31DFEF2832}" type="presParOf" srcId="{E4ACBCA6-6E0F-4120-941D-81DACCC82633}" destId="{CEC3E3BF-D8C1-458C-B3BA-65341887C5D7}" srcOrd="0" destOrd="0" presId="urn:microsoft.com/office/officeart/2005/8/layout/process4"/>
    <dgm:cxn modelId="{239AEDB3-F7C3-4E93-B32E-F7473E2CA3F3}" type="presParOf" srcId="{CEC3E3BF-D8C1-458C-B3BA-65341887C5D7}" destId="{508288C9-AEF9-4CA3-80E1-F8186ECE72EE}" srcOrd="0" destOrd="0" presId="urn:microsoft.com/office/officeart/2005/8/layout/process4"/>
    <dgm:cxn modelId="{2F34AEAF-19D3-4580-B6F7-02C6874409A3}" type="presParOf" srcId="{CEC3E3BF-D8C1-458C-B3BA-65341887C5D7}" destId="{76ABEDC9-A98F-4016-8134-09FBBFFB50BC}" srcOrd="1" destOrd="0" presId="urn:microsoft.com/office/officeart/2005/8/layout/process4"/>
    <dgm:cxn modelId="{C936B06D-A291-40F4-8657-A32E310B03BA}" type="presParOf" srcId="{CEC3E3BF-D8C1-458C-B3BA-65341887C5D7}" destId="{DD3DA47E-6852-443D-B4B6-144ABD925FB3}" srcOrd="2" destOrd="0" presId="urn:microsoft.com/office/officeart/2005/8/layout/process4"/>
    <dgm:cxn modelId="{57228D27-487D-437A-B5C3-628E4CCF02CA}" type="presParOf" srcId="{DD3DA47E-6852-443D-B4B6-144ABD925FB3}" destId="{8BB1EBB8-FC31-44B9-8251-18D624BDDEE9}" srcOrd="0" destOrd="0" presId="urn:microsoft.com/office/officeart/2005/8/layout/process4"/>
    <dgm:cxn modelId="{7A0D6292-CD19-4F5B-8731-34454F2ABD84}" type="presParOf" srcId="{E4ACBCA6-6E0F-4120-941D-81DACCC82633}" destId="{63D30607-B5EA-4C51-B8E3-7BCBBF801537}" srcOrd="1" destOrd="0" presId="urn:microsoft.com/office/officeart/2005/8/layout/process4"/>
    <dgm:cxn modelId="{A80D9296-F211-4BF3-AB9A-32F15E4CCF01}" type="presParOf" srcId="{E4ACBCA6-6E0F-4120-941D-81DACCC82633}" destId="{4BAFFBB3-F672-49FF-922C-D1A18D97EEA1}" srcOrd="2" destOrd="0" presId="urn:microsoft.com/office/officeart/2005/8/layout/process4"/>
    <dgm:cxn modelId="{F83CBC96-C8BF-43BF-AAAA-3885D0105C6B}" type="presParOf" srcId="{4BAFFBB3-F672-49FF-922C-D1A18D97EEA1}" destId="{342D6B27-E20C-4004-A950-D1E11FE20A02}" srcOrd="0" destOrd="0" presId="urn:microsoft.com/office/officeart/2005/8/layout/process4"/>
    <dgm:cxn modelId="{5A992AEB-454A-4BF2-8DC9-E6045FC0C9EE}" type="presParOf" srcId="{4BAFFBB3-F672-49FF-922C-D1A18D97EEA1}" destId="{FCA78BF0-BC8F-46E7-AD36-D2C9940AD0D3}" srcOrd="1" destOrd="0" presId="urn:microsoft.com/office/officeart/2005/8/layout/process4"/>
    <dgm:cxn modelId="{1BD16E8C-4AF4-422F-AE6D-AE19DBC62444}" type="presParOf" srcId="{4BAFFBB3-F672-49FF-922C-D1A18D97EEA1}" destId="{6C669EA5-F615-406B-A445-EA865CF541DE}" srcOrd="2" destOrd="0" presId="urn:microsoft.com/office/officeart/2005/8/layout/process4"/>
    <dgm:cxn modelId="{26582E61-61CB-455E-96FC-1D657D653F51}" type="presParOf" srcId="{6C669EA5-F615-406B-A445-EA865CF541DE}" destId="{FF5E7F2A-B4F9-4E54-9627-5F26826FDA29}" srcOrd="0" destOrd="0" presId="urn:microsoft.com/office/officeart/2005/8/layout/process4"/>
    <dgm:cxn modelId="{95565BCC-C8A2-459E-8640-D71272D57D29}" type="presParOf" srcId="{6C669EA5-F615-406B-A445-EA865CF541DE}" destId="{75BA6904-67A5-4E8D-96AB-3A0FFEC68CB2}" srcOrd="1" destOrd="0" presId="urn:microsoft.com/office/officeart/2005/8/layout/process4"/>
    <dgm:cxn modelId="{4D00C99A-4780-4D48-B9F3-7BA9E8B24E93}" type="presParOf" srcId="{E4ACBCA6-6E0F-4120-941D-81DACCC82633}" destId="{8E2DE82D-5C8B-4998-862F-A3105AF9B708}" srcOrd="3" destOrd="0" presId="urn:microsoft.com/office/officeart/2005/8/layout/process4"/>
    <dgm:cxn modelId="{20B24938-77D5-4B80-8D5F-55284DF70725}" type="presParOf" srcId="{E4ACBCA6-6E0F-4120-941D-81DACCC82633}" destId="{0DC45ECD-D816-491A-A7EA-9368736E94EE}" srcOrd="4" destOrd="0" presId="urn:microsoft.com/office/officeart/2005/8/layout/process4"/>
    <dgm:cxn modelId="{8AC6FE8E-6CA4-4DE4-93AA-C9AE39EA6415}" type="presParOf" srcId="{0DC45ECD-D816-491A-A7EA-9368736E94EE}" destId="{678FB41B-4D46-42D5-995B-9E96D60B34A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39954D-0563-4A28-90BC-209E3D9D0D65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B65EE2A-00F4-490E-BB69-B617A6CA1BA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Book Antiqua" pitchFamily="18" charset="0"/>
            </a:rPr>
            <a:t>ПРОВЕДЕНИЕ КОЛЛЕКТИВНЫХ ПЕРЕГОВОРОВ  в рамках работы КОМИССИИ </a:t>
          </a:r>
        </a:p>
        <a:p>
          <a:r>
            <a:rPr lang="ru-RU" sz="1800" b="1" dirty="0" smtClean="0">
              <a:solidFill>
                <a:srgbClr val="002060"/>
              </a:solidFill>
              <a:latin typeface="Book Antiqua" pitchFamily="18" charset="0"/>
            </a:rPr>
            <a:t>СРОК- 3 месяца со дня начала КП  </a:t>
          </a:r>
          <a:r>
            <a:rPr lang="ru-RU" sz="1800" b="1" dirty="0" smtClean="0">
              <a:solidFill>
                <a:srgbClr val="FFFF00"/>
              </a:solidFill>
              <a:latin typeface="Book Antiqua" pitchFamily="18" charset="0"/>
            </a:rPr>
            <a:t>(ст. 40 ТК РФ)</a:t>
          </a:r>
          <a:endParaRPr lang="ru-RU" sz="1800" b="1" dirty="0">
            <a:solidFill>
              <a:srgbClr val="FFFF00"/>
            </a:solidFill>
            <a:latin typeface="Book Antiqua" pitchFamily="18" charset="0"/>
          </a:endParaRPr>
        </a:p>
      </dgm:t>
    </dgm:pt>
    <dgm:pt modelId="{682AD2C9-240E-4406-904C-FAF1965F5859}" type="parTrans" cxnId="{B0FE819A-91FF-4583-AA03-33415D6D14D4}">
      <dgm:prSet/>
      <dgm:spPr/>
      <dgm:t>
        <a:bodyPr/>
        <a:lstStyle/>
        <a:p>
          <a:endParaRPr lang="ru-RU"/>
        </a:p>
      </dgm:t>
    </dgm:pt>
    <dgm:pt modelId="{15027430-0D22-4BF8-A5E4-E5945F62594B}" type="sibTrans" cxnId="{B0FE819A-91FF-4583-AA03-33415D6D14D4}">
      <dgm:prSet/>
      <dgm:spPr/>
      <dgm:t>
        <a:bodyPr/>
        <a:lstStyle/>
        <a:p>
          <a:endParaRPr lang="ru-RU"/>
        </a:p>
      </dgm:t>
    </dgm:pt>
    <dgm:pt modelId="{0C1CD533-EFBF-43A9-BE2C-017B4C553F73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Book Antiqua" pitchFamily="18" charset="0"/>
            </a:rPr>
            <a:t>ОБЕСПЕЧЕНИЕ РАБОТЫ КОМИССИИ ПО ПОДГОТОВКЕ, ЗАКЛЮЧЕНИЮ , КОНТРОЛЮ ИСПОЛНЕНИЯ  КД – проведение  заседаний, периодичность, место проведения заседаний, вопросы для обсуждения, гарантии членов комиссии и др.  </a:t>
          </a:r>
          <a:r>
            <a:rPr lang="ru-RU" b="1" dirty="0" smtClean="0">
              <a:solidFill>
                <a:srgbClr val="FF0000"/>
              </a:solidFill>
              <a:latin typeface="Book Antiqua" pitchFamily="18" charset="0"/>
            </a:rPr>
            <a:t>( ст.39 ТК РФ) </a:t>
          </a:r>
          <a:endParaRPr lang="ru-RU" b="1" dirty="0">
            <a:solidFill>
              <a:srgbClr val="FF0000"/>
            </a:solidFill>
            <a:latin typeface="Book Antiqua" pitchFamily="18" charset="0"/>
          </a:endParaRPr>
        </a:p>
      </dgm:t>
    </dgm:pt>
    <dgm:pt modelId="{AC2422AD-01DF-4968-8F4C-8F4598EDE3A1}" type="parTrans" cxnId="{F48A8799-DC1F-4897-B53B-4094FE61A21B}">
      <dgm:prSet/>
      <dgm:spPr/>
      <dgm:t>
        <a:bodyPr/>
        <a:lstStyle/>
        <a:p>
          <a:endParaRPr lang="ru-RU"/>
        </a:p>
      </dgm:t>
    </dgm:pt>
    <dgm:pt modelId="{6C370370-D393-479C-B6EC-7FC406B1CD03}" type="sibTrans" cxnId="{F48A8799-DC1F-4897-B53B-4094FE61A21B}">
      <dgm:prSet/>
      <dgm:spPr/>
      <dgm:t>
        <a:bodyPr/>
        <a:lstStyle/>
        <a:p>
          <a:endParaRPr lang="ru-RU"/>
        </a:p>
      </dgm:t>
    </dgm:pt>
    <dgm:pt modelId="{7ED32397-9F3B-4B21-8F39-723ED6A8E133}">
      <dgm:prSet phldrT="[Текст]" custT="1"/>
      <dgm:spPr/>
      <dgm:t>
        <a:bodyPr/>
        <a:lstStyle/>
        <a:p>
          <a:endParaRPr lang="ru-RU" sz="1600" b="1" dirty="0">
            <a:solidFill>
              <a:srgbClr val="FF0000"/>
            </a:solidFill>
            <a:latin typeface="Book Antiqua" pitchFamily="18" charset="0"/>
          </a:endParaRPr>
        </a:p>
      </dgm:t>
    </dgm:pt>
    <dgm:pt modelId="{A1EE7DFA-1BAF-4AB5-85F9-7D22B39E0B50}" type="parTrans" cxnId="{3C627EEB-AD1B-4981-BF59-99F1AF2A70C6}">
      <dgm:prSet/>
      <dgm:spPr/>
      <dgm:t>
        <a:bodyPr/>
        <a:lstStyle/>
        <a:p>
          <a:endParaRPr lang="ru-RU"/>
        </a:p>
      </dgm:t>
    </dgm:pt>
    <dgm:pt modelId="{64CD2BA6-50C2-4F28-8397-E914FA52C11B}" type="sibTrans" cxnId="{3C627EEB-AD1B-4981-BF59-99F1AF2A70C6}">
      <dgm:prSet/>
      <dgm:spPr/>
      <dgm:t>
        <a:bodyPr/>
        <a:lstStyle/>
        <a:p>
          <a:endParaRPr lang="ru-RU"/>
        </a:p>
      </dgm:t>
    </dgm:pt>
    <dgm:pt modelId="{317E87DE-E6CD-44EC-9DC0-4D60A1DC560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Book Antiqua" pitchFamily="18" charset="0"/>
            </a:rPr>
            <a:t>ОБСУЖДЕНИЕ ПОДГОТОВЛЕННОГО КОМИССИЕЙ ПРОЕКТА КД  В ТРУДОВЫХ КОЛЛЕКТИВАХ</a:t>
          </a:r>
        </a:p>
        <a:p>
          <a:r>
            <a:rPr lang="ru-RU" sz="1400" b="1" dirty="0" smtClean="0">
              <a:solidFill>
                <a:srgbClr val="002060"/>
              </a:solidFill>
              <a:latin typeface="Book Antiqua" pitchFamily="18" charset="0"/>
            </a:rPr>
            <a:t> ( по решению комиссии в различных формах) </a:t>
          </a:r>
        </a:p>
        <a:p>
          <a:r>
            <a:rPr lang="ru-RU" sz="1400" b="1" dirty="0" smtClean="0">
              <a:solidFill>
                <a:srgbClr val="002060"/>
              </a:solidFill>
              <a:latin typeface="Book Antiqua" pitchFamily="18" charset="0"/>
            </a:rPr>
            <a:t>ПРЕДЛОЖЕНИЯ РАБОТНИКОВ В ПРОЕКТ  КД (обобщаются и рассматриваются комиссией)</a:t>
          </a:r>
          <a:endParaRPr lang="ru-RU" sz="1400" b="1" dirty="0">
            <a:solidFill>
              <a:srgbClr val="002060"/>
            </a:solidFill>
            <a:latin typeface="Book Antiqua" pitchFamily="18" charset="0"/>
          </a:endParaRPr>
        </a:p>
      </dgm:t>
    </dgm:pt>
    <dgm:pt modelId="{A7E707A6-49BD-4462-A777-046AFFDDF767}" type="parTrans" cxnId="{2D504899-85CC-477B-B9D6-19A7B4CEB84D}">
      <dgm:prSet/>
      <dgm:spPr/>
      <dgm:t>
        <a:bodyPr/>
        <a:lstStyle/>
        <a:p>
          <a:endParaRPr lang="ru-RU"/>
        </a:p>
      </dgm:t>
    </dgm:pt>
    <dgm:pt modelId="{83733F42-6AD3-431B-A7A0-A787FDEFC177}" type="sibTrans" cxnId="{2D504899-85CC-477B-B9D6-19A7B4CEB84D}">
      <dgm:prSet/>
      <dgm:spPr/>
      <dgm:t>
        <a:bodyPr/>
        <a:lstStyle/>
        <a:p>
          <a:endParaRPr lang="ru-RU"/>
        </a:p>
      </dgm:t>
    </dgm:pt>
    <dgm:pt modelId="{E4ACBCA6-6E0F-4120-941D-81DACCC82633}" type="pres">
      <dgm:prSet presAssocID="{5A39954D-0563-4A28-90BC-209E3D9D0D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C3E3BF-D8C1-458C-B3BA-65341887C5D7}" type="pres">
      <dgm:prSet presAssocID="{317E87DE-E6CD-44EC-9DC0-4D60A1DC5606}" presName="boxAndChildren" presStyleCnt="0"/>
      <dgm:spPr/>
    </dgm:pt>
    <dgm:pt modelId="{508288C9-AEF9-4CA3-80E1-F8186ECE72EE}" type="pres">
      <dgm:prSet presAssocID="{317E87DE-E6CD-44EC-9DC0-4D60A1DC5606}" presName="parentTextBox" presStyleLbl="node1" presStyleIdx="0" presStyleCnt="3" custScaleY="55157"/>
      <dgm:spPr/>
      <dgm:t>
        <a:bodyPr/>
        <a:lstStyle/>
        <a:p>
          <a:endParaRPr lang="ru-RU"/>
        </a:p>
      </dgm:t>
    </dgm:pt>
    <dgm:pt modelId="{63D30607-B5EA-4C51-B8E3-7BCBBF801537}" type="pres">
      <dgm:prSet presAssocID="{6C370370-D393-479C-B6EC-7FC406B1CD03}" presName="sp" presStyleCnt="0"/>
      <dgm:spPr/>
    </dgm:pt>
    <dgm:pt modelId="{4BAFFBB3-F672-49FF-922C-D1A18D97EEA1}" type="pres">
      <dgm:prSet presAssocID="{0C1CD533-EFBF-43A9-BE2C-017B4C553F73}" presName="arrowAndChildren" presStyleCnt="0"/>
      <dgm:spPr/>
    </dgm:pt>
    <dgm:pt modelId="{342D6B27-E20C-4004-A950-D1E11FE20A02}" type="pres">
      <dgm:prSet presAssocID="{0C1CD533-EFBF-43A9-BE2C-017B4C553F73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FCA78BF0-BC8F-46E7-AD36-D2C9940AD0D3}" type="pres">
      <dgm:prSet presAssocID="{0C1CD533-EFBF-43A9-BE2C-017B4C553F73}" presName="arrow" presStyleLbl="node1" presStyleIdx="1" presStyleCnt="3" custLinFactNeighborX="-221" custLinFactNeighborY="545"/>
      <dgm:spPr/>
      <dgm:t>
        <a:bodyPr/>
        <a:lstStyle/>
        <a:p>
          <a:endParaRPr lang="ru-RU"/>
        </a:p>
      </dgm:t>
    </dgm:pt>
    <dgm:pt modelId="{6C669EA5-F615-406B-A445-EA865CF541DE}" type="pres">
      <dgm:prSet presAssocID="{0C1CD533-EFBF-43A9-BE2C-017B4C553F73}" presName="descendantArrow" presStyleCnt="0"/>
      <dgm:spPr/>
    </dgm:pt>
    <dgm:pt modelId="{75BA6904-67A5-4E8D-96AB-3A0FFEC68CB2}" type="pres">
      <dgm:prSet presAssocID="{7ED32397-9F3B-4B21-8F39-723ED6A8E133}" presName="childTextArrow" presStyleLbl="fgAccFollowNode1" presStyleIdx="0" presStyleCnt="1" custScaleX="105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DE82D-5C8B-4998-862F-A3105AF9B708}" type="pres">
      <dgm:prSet presAssocID="{15027430-0D22-4BF8-A5E4-E5945F62594B}" presName="sp" presStyleCnt="0"/>
      <dgm:spPr/>
    </dgm:pt>
    <dgm:pt modelId="{0DC45ECD-D816-491A-A7EA-9368736E94EE}" type="pres">
      <dgm:prSet presAssocID="{DB65EE2A-00F4-490E-BB69-B617A6CA1BAC}" presName="arrowAndChildren" presStyleCnt="0"/>
      <dgm:spPr/>
    </dgm:pt>
    <dgm:pt modelId="{678FB41B-4D46-42D5-995B-9E96D60B34A1}" type="pres">
      <dgm:prSet presAssocID="{DB65EE2A-00F4-490E-BB69-B617A6CA1BAC}" presName="parentTextArrow" presStyleLbl="node1" presStyleIdx="2" presStyleCnt="3" custLinFactNeighborX="346" custLinFactNeighborY="-314"/>
      <dgm:spPr/>
      <dgm:t>
        <a:bodyPr/>
        <a:lstStyle/>
        <a:p>
          <a:endParaRPr lang="ru-RU"/>
        </a:p>
      </dgm:t>
    </dgm:pt>
  </dgm:ptLst>
  <dgm:cxnLst>
    <dgm:cxn modelId="{63DD61E7-2A71-4152-9794-AD8F5BA26FBC}" type="presOf" srcId="{0C1CD533-EFBF-43A9-BE2C-017B4C553F73}" destId="{FCA78BF0-BC8F-46E7-AD36-D2C9940AD0D3}" srcOrd="1" destOrd="0" presId="urn:microsoft.com/office/officeart/2005/8/layout/process4"/>
    <dgm:cxn modelId="{02550C83-E858-4454-AF48-7E54C96D4FD4}" type="presOf" srcId="{7ED32397-9F3B-4B21-8F39-723ED6A8E133}" destId="{75BA6904-67A5-4E8D-96AB-3A0FFEC68CB2}" srcOrd="0" destOrd="0" presId="urn:microsoft.com/office/officeart/2005/8/layout/process4"/>
    <dgm:cxn modelId="{3C627EEB-AD1B-4981-BF59-99F1AF2A70C6}" srcId="{0C1CD533-EFBF-43A9-BE2C-017B4C553F73}" destId="{7ED32397-9F3B-4B21-8F39-723ED6A8E133}" srcOrd="0" destOrd="0" parTransId="{A1EE7DFA-1BAF-4AB5-85F9-7D22B39E0B50}" sibTransId="{64CD2BA6-50C2-4F28-8397-E914FA52C11B}"/>
    <dgm:cxn modelId="{F48A8799-DC1F-4897-B53B-4094FE61A21B}" srcId="{5A39954D-0563-4A28-90BC-209E3D9D0D65}" destId="{0C1CD533-EFBF-43A9-BE2C-017B4C553F73}" srcOrd="1" destOrd="0" parTransId="{AC2422AD-01DF-4968-8F4C-8F4598EDE3A1}" sibTransId="{6C370370-D393-479C-B6EC-7FC406B1CD03}"/>
    <dgm:cxn modelId="{1DE4EC65-ED91-47CE-AAC7-403069393B57}" type="presOf" srcId="{317E87DE-E6CD-44EC-9DC0-4D60A1DC5606}" destId="{508288C9-AEF9-4CA3-80E1-F8186ECE72EE}" srcOrd="0" destOrd="0" presId="urn:microsoft.com/office/officeart/2005/8/layout/process4"/>
    <dgm:cxn modelId="{B0FE819A-91FF-4583-AA03-33415D6D14D4}" srcId="{5A39954D-0563-4A28-90BC-209E3D9D0D65}" destId="{DB65EE2A-00F4-490E-BB69-B617A6CA1BAC}" srcOrd="0" destOrd="0" parTransId="{682AD2C9-240E-4406-904C-FAF1965F5859}" sibTransId="{15027430-0D22-4BF8-A5E4-E5945F62594B}"/>
    <dgm:cxn modelId="{EC995FEC-0D36-492B-AD12-295208988D11}" type="presOf" srcId="{0C1CD533-EFBF-43A9-BE2C-017B4C553F73}" destId="{342D6B27-E20C-4004-A950-D1E11FE20A02}" srcOrd="0" destOrd="0" presId="urn:microsoft.com/office/officeart/2005/8/layout/process4"/>
    <dgm:cxn modelId="{2D504899-85CC-477B-B9D6-19A7B4CEB84D}" srcId="{5A39954D-0563-4A28-90BC-209E3D9D0D65}" destId="{317E87DE-E6CD-44EC-9DC0-4D60A1DC5606}" srcOrd="2" destOrd="0" parTransId="{A7E707A6-49BD-4462-A777-046AFFDDF767}" sibTransId="{83733F42-6AD3-431B-A7A0-A787FDEFC177}"/>
    <dgm:cxn modelId="{2E16BF95-0BD0-4D15-8FD3-EDAF62936352}" type="presOf" srcId="{DB65EE2A-00F4-490E-BB69-B617A6CA1BAC}" destId="{678FB41B-4D46-42D5-995B-9E96D60B34A1}" srcOrd="0" destOrd="0" presId="urn:microsoft.com/office/officeart/2005/8/layout/process4"/>
    <dgm:cxn modelId="{EE0C800E-3CBF-4448-BFAF-694932040C98}" type="presOf" srcId="{5A39954D-0563-4A28-90BC-209E3D9D0D65}" destId="{E4ACBCA6-6E0F-4120-941D-81DACCC82633}" srcOrd="0" destOrd="0" presId="urn:microsoft.com/office/officeart/2005/8/layout/process4"/>
    <dgm:cxn modelId="{D99002B0-FCF1-43F1-A98F-61F7096772B5}" type="presParOf" srcId="{E4ACBCA6-6E0F-4120-941D-81DACCC82633}" destId="{CEC3E3BF-D8C1-458C-B3BA-65341887C5D7}" srcOrd="0" destOrd="0" presId="urn:microsoft.com/office/officeart/2005/8/layout/process4"/>
    <dgm:cxn modelId="{57776E6A-7225-4C4D-B42B-816B948E85F4}" type="presParOf" srcId="{CEC3E3BF-D8C1-458C-B3BA-65341887C5D7}" destId="{508288C9-AEF9-4CA3-80E1-F8186ECE72EE}" srcOrd="0" destOrd="0" presId="urn:microsoft.com/office/officeart/2005/8/layout/process4"/>
    <dgm:cxn modelId="{A6C79FAB-C67C-44DB-BE6D-33E278FA31F9}" type="presParOf" srcId="{E4ACBCA6-6E0F-4120-941D-81DACCC82633}" destId="{63D30607-B5EA-4C51-B8E3-7BCBBF801537}" srcOrd="1" destOrd="0" presId="urn:microsoft.com/office/officeart/2005/8/layout/process4"/>
    <dgm:cxn modelId="{96483747-0417-482C-9C42-D9FC3CFFA1B2}" type="presParOf" srcId="{E4ACBCA6-6E0F-4120-941D-81DACCC82633}" destId="{4BAFFBB3-F672-49FF-922C-D1A18D97EEA1}" srcOrd="2" destOrd="0" presId="urn:microsoft.com/office/officeart/2005/8/layout/process4"/>
    <dgm:cxn modelId="{13955139-0987-40D9-83E5-A6985789866A}" type="presParOf" srcId="{4BAFFBB3-F672-49FF-922C-D1A18D97EEA1}" destId="{342D6B27-E20C-4004-A950-D1E11FE20A02}" srcOrd="0" destOrd="0" presId="urn:microsoft.com/office/officeart/2005/8/layout/process4"/>
    <dgm:cxn modelId="{D118FD0C-9B53-46B2-87A7-900A0A5E0FCD}" type="presParOf" srcId="{4BAFFBB3-F672-49FF-922C-D1A18D97EEA1}" destId="{FCA78BF0-BC8F-46E7-AD36-D2C9940AD0D3}" srcOrd="1" destOrd="0" presId="urn:microsoft.com/office/officeart/2005/8/layout/process4"/>
    <dgm:cxn modelId="{A61661BA-0A72-462A-BA18-6C8C8D4DDF28}" type="presParOf" srcId="{4BAFFBB3-F672-49FF-922C-D1A18D97EEA1}" destId="{6C669EA5-F615-406B-A445-EA865CF541DE}" srcOrd="2" destOrd="0" presId="urn:microsoft.com/office/officeart/2005/8/layout/process4"/>
    <dgm:cxn modelId="{F27A5873-EF64-46FB-9330-FB3F8F4D2E76}" type="presParOf" srcId="{6C669EA5-F615-406B-A445-EA865CF541DE}" destId="{75BA6904-67A5-4E8D-96AB-3A0FFEC68CB2}" srcOrd="0" destOrd="0" presId="urn:microsoft.com/office/officeart/2005/8/layout/process4"/>
    <dgm:cxn modelId="{240FB205-1D3C-4850-ACFF-08EAA4A82819}" type="presParOf" srcId="{E4ACBCA6-6E0F-4120-941D-81DACCC82633}" destId="{8E2DE82D-5C8B-4998-862F-A3105AF9B708}" srcOrd="3" destOrd="0" presId="urn:microsoft.com/office/officeart/2005/8/layout/process4"/>
    <dgm:cxn modelId="{725335AC-60BC-46F1-AA89-8AFAD90AC5AA}" type="presParOf" srcId="{E4ACBCA6-6E0F-4120-941D-81DACCC82633}" destId="{0DC45ECD-D816-491A-A7EA-9368736E94EE}" srcOrd="4" destOrd="0" presId="urn:microsoft.com/office/officeart/2005/8/layout/process4"/>
    <dgm:cxn modelId="{0A3DD0A0-E601-47DC-B514-E926281F491A}" type="presParOf" srcId="{0DC45ECD-D816-491A-A7EA-9368736E94EE}" destId="{678FB41B-4D46-42D5-995B-9E96D60B34A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39954D-0563-4A28-90BC-209E3D9D0D65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B65EE2A-00F4-490E-BB69-B617A6CA1BA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Book Antiqua" pitchFamily="18" charset="0"/>
            </a:rPr>
            <a:t>СОГЛАСОВАНИЕ ПОЗИЦИЙ СТОРОН ПО ПРОЕКТУ КД  в рамках работы КОМИССИИ </a:t>
          </a:r>
        </a:p>
      </dgm:t>
    </dgm:pt>
    <dgm:pt modelId="{682AD2C9-240E-4406-904C-FAF1965F5859}" type="parTrans" cxnId="{B0FE819A-91FF-4583-AA03-33415D6D14D4}">
      <dgm:prSet/>
      <dgm:spPr/>
      <dgm:t>
        <a:bodyPr/>
        <a:lstStyle/>
        <a:p>
          <a:endParaRPr lang="ru-RU"/>
        </a:p>
      </dgm:t>
    </dgm:pt>
    <dgm:pt modelId="{15027430-0D22-4BF8-A5E4-E5945F62594B}" type="sibTrans" cxnId="{B0FE819A-91FF-4583-AA03-33415D6D14D4}">
      <dgm:prSet/>
      <dgm:spPr/>
      <dgm:t>
        <a:bodyPr/>
        <a:lstStyle/>
        <a:p>
          <a:endParaRPr lang="ru-RU"/>
        </a:p>
      </dgm:t>
    </dgm:pt>
    <dgm:pt modelId="{0C1CD533-EFBF-43A9-BE2C-017B4C553F73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Book Antiqua" pitchFamily="18" charset="0"/>
            </a:rPr>
            <a:t>РЕШЕНИЕ КОМИССИИ   О ЗАКЛЮЧЕНИИ КД</a:t>
          </a:r>
        </a:p>
        <a:p>
          <a:r>
            <a:rPr lang="ru-RU" b="1" dirty="0" smtClean="0">
              <a:solidFill>
                <a:srgbClr val="002060"/>
              </a:solidFill>
              <a:latin typeface="Book Antiqua" pitchFamily="18" charset="0"/>
            </a:rPr>
            <a:t> (об одобрении и подписании представителями сторон)</a:t>
          </a:r>
          <a:r>
            <a:rPr lang="ru-RU" b="1" dirty="0" smtClean="0">
              <a:solidFill>
                <a:srgbClr val="FF0000"/>
              </a:solidFill>
              <a:latin typeface="Book Antiqua" pitchFamily="18" charset="0"/>
            </a:rPr>
            <a:t> </a:t>
          </a:r>
          <a:endParaRPr lang="ru-RU" b="1" dirty="0">
            <a:solidFill>
              <a:srgbClr val="FF0000"/>
            </a:solidFill>
            <a:latin typeface="Book Antiqua" pitchFamily="18" charset="0"/>
          </a:endParaRPr>
        </a:p>
      </dgm:t>
    </dgm:pt>
    <dgm:pt modelId="{AC2422AD-01DF-4968-8F4C-8F4598EDE3A1}" type="parTrans" cxnId="{F48A8799-DC1F-4897-B53B-4094FE61A21B}">
      <dgm:prSet/>
      <dgm:spPr/>
      <dgm:t>
        <a:bodyPr/>
        <a:lstStyle/>
        <a:p>
          <a:endParaRPr lang="ru-RU"/>
        </a:p>
      </dgm:t>
    </dgm:pt>
    <dgm:pt modelId="{6C370370-D393-479C-B6EC-7FC406B1CD03}" type="sibTrans" cxnId="{F48A8799-DC1F-4897-B53B-4094FE61A21B}">
      <dgm:prSet/>
      <dgm:spPr/>
      <dgm:t>
        <a:bodyPr/>
        <a:lstStyle/>
        <a:p>
          <a:endParaRPr lang="ru-RU"/>
        </a:p>
      </dgm:t>
    </dgm:pt>
    <dgm:pt modelId="{7ED32397-9F3B-4B21-8F39-723ED6A8E133}">
      <dgm:prSet phldrT="[Текст]" custT="1"/>
      <dgm:spPr/>
      <dgm:t>
        <a:bodyPr/>
        <a:lstStyle/>
        <a:p>
          <a:endParaRPr lang="ru-RU" sz="1600" b="1" dirty="0">
            <a:solidFill>
              <a:srgbClr val="FF0000"/>
            </a:solidFill>
            <a:latin typeface="Book Antiqua" pitchFamily="18" charset="0"/>
          </a:endParaRPr>
        </a:p>
      </dgm:t>
    </dgm:pt>
    <dgm:pt modelId="{A1EE7DFA-1BAF-4AB5-85F9-7D22B39E0B50}" type="parTrans" cxnId="{3C627EEB-AD1B-4981-BF59-99F1AF2A70C6}">
      <dgm:prSet/>
      <dgm:spPr/>
      <dgm:t>
        <a:bodyPr/>
        <a:lstStyle/>
        <a:p>
          <a:endParaRPr lang="ru-RU"/>
        </a:p>
      </dgm:t>
    </dgm:pt>
    <dgm:pt modelId="{64CD2BA6-50C2-4F28-8397-E914FA52C11B}" type="sibTrans" cxnId="{3C627EEB-AD1B-4981-BF59-99F1AF2A70C6}">
      <dgm:prSet/>
      <dgm:spPr/>
      <dgm:t>
        <a:bodyPr/>
        <a:lstStyle/>
        <a:p>
          <a:endParaRPr lang="ru-RU"/>
        </a:p>
      </dgm:t>
    </dgm:pt>
    <dgm:pt modelId="{317E87DE-E6CD-44EC-9DC0-4D60A1DC560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Book Antiqua" pitchFamily="18" charset="0"/>
            </a:rPr>
            <a:t>УТВЕРЖДЕНИЕ НА ОБЩЕМ СОБРАНИИ РАБОТНИКОВ </a:t>
          </a:r>
          <a:r>
            <a:rPr lang="ru-RU" sz="1200" b="1" dirty="0" smtClean="0">
              <a:solidFill>
                <a:srgbClr val="FF0000"/>
              </a:solidFill>
              <a:latin typeface="Book Antiqua" pitchFamily="18" charset="0"/>
            </a:rPr>
            <a:t>(подписание проекта КД сторонами)</a:t>
          </a:r>
        </a:p>
        <a:p>
          <a:r>
            <a:rPr lang="ru-RU" sz="1200" b="1" dirty="0" smtClean="0">
              <a:solidFill>
                <a:srgbClr val="002060"/>
              </a:solidFill>
              <a:latin typeface="Book Antiqua" pitchFamily="18" charset="0"/>
            </a:rPr>
            <a:t>РАЗМЕЩЕНИЕ  КД С ПРИЛОЖЕНИЯМИ НА САЙТЕ ОРГАНИЗАЦИИ,ПРЕДПРИЯТИТЯ</a:t>
          </a:r>
        </a:p>
        <a:p>
          <a:r>
            <a:rPr lang="ru-RU" sz="1200" b="1" dirty="0" smtClean="0">
              <a:solidFill>
                <a:srgbClr val="002060"/>
              </a:solidFill>
              <a:latin typeface="Book Antiqua" pitchFamily="18" charset="0"/>
            </a:rPr>
            <a:t>НАПРАВЛЕНИЕ НА УВЕДОМИТЕЛЬНУЮ РЕГИСТРАЦИЮ В СООТВЕТСТВУЮЩИЙ ОРГАН ПО ТРУДУ </a:t>
          </a:r>
        </a:p>
        <a:p>
          <a:r>
            <a:rPr lang="ru-RU" sz="1200" b="1" dirty="0" smtClean="0">
              <a:solidFill>
                <a:srgbClr val="FF0000"/>
              </a:solidFill>
              <a:latin typeface="Book Antiqua" pitchFamily="18" charset="0"/>
            </a:rPr>
            <a:t>( в течение 7 дней  со дня подписания  ч.1 ст.50 ТК РФ)</a:t>
          </a:r>
          <a:endParaRPr lang="ru-RU" sz="1200" b="1" dirty="0">
            <a:solidFill>
              <a:srgbClr val="FF0000"/>
            </a:solidFill>
            <a:latin typeface="Book Antiqua" pitchFamily="18" charset="0"/>
          </a:endParaRPr>
        </a:p>
      </dgm:t>
    </dgm:pt>
    <dgm:pt modelId="{A7E707A6-49BD-4462-A777-046AFFDDF767}" type="parTrans" cxnId="{2D504899-85CC-477B-B9D6-19A7B4CEB84D}">
      <dgm:prSet/>
      <dgm:spPr/>
      <dgm:t>
        <a:bodyPr/>
        <a:lstStyle/>
        <a:p>
          <a:endParaRPr lang="ru-RU"/>
        </a:p>
      </dgm:t>
    </dgm:pt>
    <dgm:pt modelId="{83733F42-6AD3-431B-A7A0-A787FDEFC177}" type="sibTrans" cxnId="{2D504899-85CC-477B-B9D6-19A7B4CEB84D}">
      <dgm:prSet/>
      <dgm:spPr/>
      <dgm:t>
        <a:bodyPr/>
        <a:lstStyle/>
        <a:p>
          <a:endParaRPr lang="ru-RU"/>
        </a:p>
      </dgm:t>
    </dgm:pt>
    <dgm:pt modelId="{E4ACBCA6-6E0F-4120-941D-81DACCC82633}" type="pres">
      <dgm:prSet presAssocID="{5A39954D-0563-4A28-90BC-209E3D9D0D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C3E3BF-D8C1-458C-B3BA-65341887C5D7}" type="pres">
      <dgm:prSet presAssocID="{317E87DE-E6CD-44EC-9DC0-4D60A1DC5606}" presName="boxAndChildren" presStyleCnt="0"/>
      <dgm:spPr/>
    </dgm:pt>
    <dgm:pt modelId="{508288C9-AEF9-4CA3-80E1-F8186ECE72EE}" type="pres">
      <dgm:prSet presAssocID="{317E87DE-E6CD-44EC-9DC0-4D60A1DC5606}" presName="parentTextBox" presStyleLbl="node1" presStyleIdx="0" presStyleCnt="3" custScaleY="55157"/>
      <dgm:spPr/>
      <dgm:t>
        <a:bodyPr/>
        <a:lstStyle/>
        <a:p>
          <a:endParaRPr lang="ru-RU"/>
        </a:p>
      </dgm:t>
    </dgm:pt>
    <dgm:pt modelId="{63D30607-B5EA-4C51-B8E3-7BCBBF801537}" type="pres">
      <dgm:prSet presAssocID="{6C370370-D393-479C-B6EC-7FC406B1CD03}" presName="sp" presStyleCnt="0"/>
      <dgm:spPr/>
    </dgm:pt>
    <dgm:pt modelId="{4BAFFBB3-F672-49FF-922C-D1A18D97EEA1}" type="pres">
      <dgm:prSet presAssocID="{0C1CD533-EFBF-43A9-BE2C-017B4C553F73}" presName="arrowAndChildren" presStyleCnt="0"/>
      <dgm:spPr/>
    </dgm:pt>
    <dgm:pt modelId="{342D6B27-E20C-4004-A950-D1E11FE20A02}" type="pres">
      <dgm:prSet presAssocID="{0C1CD533-EFBF-43A9-BE2C-017B4C553F73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FCA78BF0-BC8F-46E7-AD36-D2C9940AD0D3}" type="pres">
      <dgm:prSet presAssocID="{0C1CD533-EFBF-43A9-BE2C-017B4C553F73}" presName="arrow" presStyleLbl="node1" presStyleIdx="1" presStyleCnt="3" custLinFactNeighborX="-221" custLinFactNeighborY="545"/>
      <dgm:spPr/>
      <dgm:t>
        <a:bodyPr/>
        <a:lstStyle/>
        <a:p>
          <a:endParaRPr lang="ru-RU"/>
        </a:p>
      </dgm:t>
    </dgm:pt>
    <dgm:pt modelId="{6C669EA5-F615-406B-A445-EA865CF541DE}" type="pres">
      <dgm:prSet presAssocID="{0C1CD533-EFBF-43A9-BE2C-017B4C553F73}" presName="descendantArrow" presStyleCnt="0"/>
      <dgm:spPr/>
    </dgm:pt>
    <dgm:pt modelId="{75BA6904-67A5-4E8D-96AB-3A0FFEC68CB2}" type="pres">
      <dgm:prSet presAssocID="{7ED32397-9F3B-4B21-8F39-723ED6A8E133}" presName="childTextArrow" presStyleLbl="fgAccFollowNode1" presStyleIdx="0" presStyleCnt="1" custScaleX="105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DE82D-5C8B-4998-862F-A3105AF9B708}" type="pres">
      <dgm:prSet presAssocID="{15027430-0D22-4BF8-A5E4-E5945F62594B}" presName="sp" presStyleCnt="0"/>
      <dgm:spPr/>
    </dgm:pt>
    <dgm:pt modelId="{0DC45ECD-D816-491A-A7EA-9368736E94EE}" type="pres">
      <dgm:prSet presAssocID="{DB65EE2A-00F4-490E-BB69-B617A6CA1BAC}" presName="arrowAndChildren" presStyleCnt="0"/>
      <dgm:spPr/>
    </dgm:pt>
    <dgm:pt modelId="{678FB41B-4D46-42D5-995B-9E96D60B34A1}" type="pres">
      <dgm:prSet presAssocID="{DB65EE2A-00F4-490E-BB69-B617A6CA1BAC}" presName="parentTextArrow" presStyleLbl="node1" presStyleIdx="2" presStyleCnt="3" custLinFactNeighborX="346" custLinFactNeighborY="-314"/>
      <dgm:spPr/>
      <dgm:t>
        <a:bodyPr/>
        <a:lstStyle/>
        <a:p>
          <a:endParaRPr lang="ru-RU"/>
        </a:p>
      </dgm:t>
    </dgm:pt>
  </dgm:ptLst>
  <dgm:cxnLst>
    <dgm:cxn modelId="{5C75AAE6-6756-48FE-921E-9EEA10FE9DE0}" type="presOf" srcId="{7ED32397-9F3B-4B21-8F39-723ED6A8E133}" destId="{75BA6904-67A5-4E8D-96AB-3A0FFEC68CB2}" srcOrd="0" destOrd="0" presId="urn:microsoft.com/office/officeart/2005/8/layout/process4"/>
    <dgm:cxn modelId="{2BE63A6E-BFE0-497A-9ABD-C6EEC2B11C65}" type="presOf" srcId="{317E87DE-E6CD-44EC-9DC0-4D60A1DC5606}" destId="{508288C9-AEF9-4CA3-80E1-F8186ECE72EE}" srcOrd="0" destOrd="0" presId="urn:microsoft.com/office/officeart/2005/8/layout/process4"/>
    <dgm:cxn modelId="{2D504899-85CC-477B-B9D6-19A7B4CEB84D}" srcId="{5A39954D-0563-4A28-90BC-209E3D9D0D65}" destId="{317E87DE-E6CD-44EC-9DC0-4D60A1DC5606}" srcOrd="2" destOrd="0" parTransId="{A7E707A6-49BD-4462-A777-046AFFDDF767}" sibTransId="{83733F42-6AD3-431B-A7A0-A787FDEFC177}"/>
    <dgm:cxn modelId="{B0FE819A-91FF-4583-AA03-33415D6D14D4}" srcId="{5A39954D-0563-4A28-90BC-209E3D9D0D65}" destId="{DB65EE2A-00F4-490E-BB69-B617A6CA1BAC}" srcOrd="0" destOrd="0" parTransId="{682AD2C9-240E-4406-904C-FAF1965F5859}" sibTransId="{15027430-0D22-4BF8-A5E4-E5945F62594B}"/>
    <dgm:cxn modelId="{3C627EEB-AD1B-4981-BF59-99F1AF2A70C6}" srcId="{0C1CD533-EFBF-43A9-BE2C-017B4C553F73}" destId="{7ED32397-9F3B-4B21-8F39-723ED6A8E133}" srcOrd="0" destOrd="0" parTransId="{A1EE7DFA-1BAF-4AB5-85F9-7D22B39E0B50}" sibTransId="{64CD2BA6-50C2-4F28-8397-E914FA52C11B}"/>
    <dgm:cxn modelId="{C2FCAFBB-5020-4344-A36C-EB400A696957}" type="presOf" srcId="{0C1CD533-EFBF-43A9-BE2C-017B4C553F73}" destId="{FCA78BF0-BC8F-46E7-AD36-D2C9940AD0D3}" srcOrd="1" destOrd="0" presId="urn:microsoft.com/office/officeart/2005/8/layout/process4"/>
    <dgm:cxn modelId="{2B4339D7-9D82-4E1E-841E-81E8704F4B8B}" type="presOf" srcId="{0C1CD533-EFBF-43A9-BE2C-017B4C553F73}" destId="{342D6B27-E20C-4004-A950-D1E11FE20A02}" srcOrd="0" destOrd="0" presId="urn:microsoft.com/office/officeart/2005/8/layout/process4"/>
    <dgm:cxn modelId="{6E51DF27-23E8-4275-91FD-A6A9809BB107}" type="presOf" srcId="{DB65EE2A-00F4-490E-BB69-B617A6CA1BAC}" destId="{678FB41B-4D46-42D5-995B-9E96D60B34A1}" srcOrd="0" destOrd="0" presId="urn:microsoft.com/office/officeart/2005/8/layout/process4"/>
    <dgm:cxn modelId="{F48A8799-DC1F-4897-B53B-4094FE61A21B}" srcId="{5A39954D-0563-4A28-90BC-209E3D9D0D65}" destId="{0C1CD533-EFBF-43A9-BE2C-017B4C553F73}" srcOrd="1" destOrd="0" parTransId="{AC2422AD-01DF-4968-8F4C-8F4598EDE3A1}" sibTransId="{6C370370-D393-479C-B6EC-7FC406B1CD03}"/>
    <dgm:cxn modelId="{52EDF031-9F67-4730-9D41-937484DE02D6}" type="presOf" srcId="{5A39954D-0563-4A28-90BC-209E3D9D0D65}" destId="{E4ACBCA6-6E0F-4120-941D-81DACCC82633}" srcOrd="0" destOrd="0" presId="urn:microsoft.com/office/officeart/2005/8/layout/process4"/>
    <dgm:cxn modelId="{B9ED421D-6B3F-4B77-8371-B1C4E22EE6DA}" type="presParOf" srcId="{E4ACBCA6-6E0F-4120-941D-81DACCC82633}" destId="{CEC3E3BF-D8C1-458C-B3BA-65341887C5D7}" srcOrd="0" destOrd="0" presId="urn:microsoft.com/office/officeart/2005/8/layout/process4"/>
    <dgm:cxn modelId="{A97B025B-6524-41EE-A589-E6CCA333D269}" type="presParOf" srcId="{CEC3E3BF-D8C1-458C-B3BA-65341887C5D7}" destId="{508288C9-AEF9-4CA3-80E1-F8186ECE72EE}" srcOrd="0" destOrd="0" presId="urn:microsoft.com/office/officeart/2005/8/layout/process4"/>
    <dgm:cxn modelId="{6175AB77-6CC0-45D2-AE0E-CBBF21435D1B}" type="presParOf" srcId="{E4ACBCA6-6E0F-4120-941D-81DACCC82633}" destId="{63D30607-B5EA-4C51-B8E3-7BCBBF801537}" srcOrd="1" destOrd="0" presId="urn:microsoft.com/office/officeart/2005/8/layout/process4"/>
    <dgm:cxn modelId="{9F356296-DEB7-4229-81C7-659576ED13D7}" type="presParOf" srcId="{E4ACBCA6-6E0F-4120-941D-81DACCC82633}" destId="{4BAFFBB3-F672-49FF-922C-D1A18D97EEA1}" srcOrd="2" destOrd="0" presId="urn:microsoft.com/office/officeart/2005/8/layout/process4"/>
    <dgm:cxn modelId="{E38ED915-518F-4D4D-A318-CBD317FDE12F}" type="presParOf" srcId="{4BAFFBB3-F672-49FF-922C-D1A18D97EEA1}" destId="{342D6B27-E20C-4004-A950-D1E11FE20A02}" srcOrd="0" destOrd="0" presId="urn:microsoft.com/office/officeart/2005/8/layout/process4"/>
    <dgm:cxn modelId="{F0DD8603-6F8F-4AFD-B4E3-17774CC8C15E}" type="presParOf" srcId="{4BAFFBB3-F672-49FF-922C-D1A18D97EEA1}" destId="{FCA78BF0-BC8F-46E7-AD36-D2C9940AD0D3}" srcOrd="1" destOrd="0" presId="urn:microsoft.com/office/officeart/2005/8/layout/process4"/>
    <dgm:cxn modelId="{007230FF-FED4-498B-85D4-5F8141DBD045}" type="presParOf" srcId="{4BAFFBB3-F672-49FF-922C-D1A18D97EEA1}" destId="{6C669EA5-F615-406B-A445-EA865CF541DE}" srcOrd="2" destOrd="0" presId="urn:microsoft.com/office/officeart/2005/8/layout/process4"/>
    <dgm:cxn modelId="{DE81D8F3-D6D6-4FC4-B3BC-84BAF1F47B6F}" type="presParOf" srcId="{6C669EA5-F615-406B-A445-EA865CF541DE}" destId="{75BA6904-67A5-4E8D-96AB-3A0FFEC68CB2}" srcOrd="0" destOrd="0" presId="urn:microsoft.com/office/officeart/2005/8/layout/process4"/>
    <dgm:cxn modelId="{1B1E9D1F-63FD-4FA5-A457-CBB567E877B5}" type="presParOf" srcId="{E4ACBCA6-6E0F-4120-941D-81DACCC82633}" destId="{8E2DE82D-5C8B-4998-862F-A3105AF9B708}" srcOrd="3" destOrd="0" presId="urn:microsoft.com/office/officeart/2005/8/layout/process4"/>
    <dgm:cxn modelId="{87DC1C02-4DC9-4B5E-973D-ACFB428D890E}" type="presParOf" srcId="{E4ACBCA6-6E0F-4120-941D-81DACCC82633}" destId="{0DC45ECD-D816-491A-A7EA-9368736E94EE}" srcOrd="4" destOrd="0" presId="urn:microsoft.com/office/officeart/2005/8/layout/process4"/>
    <dgm:cxn modelId="{E83744A2-906A-4A91-B352-557CE899035B}" type="presParOf" srcId="{0DC45ECD-D816-491A-A7EA-9368736E94EE}" destId="{678FB41B-4D46-42D5-995B-9E96D60B34A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39954D-0563-4A28-90BC-209E3D9D0D65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B65EE2A-00F4-490E-BB69-B617A6CA1BAC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rgbClr val="002060"/>
              </a:solidFill>
              <a:latin typeface="Book Antiqua" pitchFamily="18" charset="0"/>
            </a:rPr>
            <a:t>ТЕКУЩИЙ КОНТРОЛЬ ЗА ВЫПОЛНЕНИЕМ КД:</a:t>
          </a:r>
        </a:p>
        <a:p>
          <a:pPr algn="l"/>
          <a:r>
            <a:rPr lang="ru-RU" sz="1200" b="1" dirty="0" smtClean="0">
              <a:solidFill>
                <a:srgbClr val="002060"/>
              </a:solidFill>
              <a:latin typeface="Book Antiqua" pitchFamily="18" charset="0"/>
            </a:rPr>
            <a:t>- совместный план реализации КД на год( утверждается комиссией) и информация сторон о выполнении плана;</a:t>
          </a:r>
        </a:p>
        <a:p>
          <a:pPr algn="l"/>
          <a:r>
            <a:rPr lang="ru-RU" sz="1200" b="1" dirty="0" smtClean="0">
              <a:solidFill>
                <a:srgbClr val="002060"/>
              </a:solidFill>
              <a:latin typeface="Book Antiqua" pitchFamily="18" charset="0"/>
            </a:rPr>
            <a:t>- рассмотрение текущих вопросов и промежуточных итогов на заседаниях комиссии( не реже 1 раза в полугодие);</a:t>
          </a:r>
        </a:p>
        <a:p>
          <a:pPr algn="l"/>
          <a:r>
            <a:rPr lang="ru-RU" sz="1200" b="1" dirty="0" smtClean="0">
              <a:solidFill>
                <a:srgbClr val="002060"/>
              </a:solidFill>
              <a:latin typeface="Book Antiqua" pitchFamily="18" charset="0"/>
            </a:rPr>
            <a:t>- запросы в предоставлении информации в рамках осуществления контроля( стороны направляют письменный запрос)</a:t>
          </a:r>
        </a:p>
      </dgm:t>
    </dgm:pt>
    <dgm:pt modelId="{682AD2C9-240E-4406-904C-FAF1965F5859}" type="parTrans" cxnId="{B0FE819A-91FF-4583-AA03-33415D6D14D4}">
      <dgm:prSet/>
      <dgm:spPr/>
      <dgm:t>
        <a:bodyPr/>
        <a:lstStyle/>
        <a:p>
          <a:endParaRPr lang="ru-RU"/>
        </a:p>
      </dgm:t>
    </dgm:pt>
    <dgm:pt modelId="{15027430-0D22-4BF8-A5E4-E5945F62594B}" type="sibTrans" cxnId="{B0FE819A-91FF-4583-AA03-33415D6D14D4}">
      <dgm:prSet/>
      <dgm:spPr/>
      <dgm:t>
        <a:bodyPr/>
        <a:lstStyle/>
        <a:p>
          <a:endParaRPr lang="ru-RU"/>
        </a:p>
      </dgm:t>
    </dgm:pt>
    <dgm:pt modelId="{0C1CD533-EFBF-43A9-BE2C-017B4C553F7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Book Antiqua" pitchFamily="18" charset="0"/>
            </a:rPr>
            <a:t>ИТОГОВЫЙ КОНТРОЛЬ ЗА ВЫПОЛНЕНИЕМ КД:</a:t>
          </a:r>
          <a:endParaRPr lang="ru-RU" sz="1800" b="1" dirty="0">
            <a:solidFill>
              <a:srgbClr val="002060"/>
            </a:solidFill>
            <a:latin typeface="Book Antiqua" pitchFamily="18" charset="0"/>
          </a:endParaRPr>
        </a:p>
      </dgm:t>
    </dgm:pt>
    <dgm:pt modelId="{AC2422AD-01DF-4968-8F4C-8F4598EDE3A1}" type="parTrans" cxnId="{F48A8799-DC1F-4897-B53B-4094FE61A21B}">
      <dgm:prSet/>
      <dgm:spPr/>
      <dgm:t>
        <a:bodyPr/>
        <a:lstStyle/>
        <a:p>
          <a:endParaRPr lang="ru-RU"/>
        </a:p>
      </dgm:t>
    </dgm:pt>
    <dgm:pt modelId="{6C370370-D393-479C-B6EC-7FC406B1CD03}" type="sibTrans" cxnId="{F48A8799-DC1F-4897-B53B-4094FE61A21B}">
      <dgm:prSet/>
      <dgm:spPr/>
      <dgm:t>
        <a:bodyPr/>
        <a:lstStyle/>
        <a:p>
          <a:endParaRPr lang="ru-RU"/>
        </a:p>
      </dgm:t>
    </dgm:pt>
    <dgm:pt modelId="{7ED32397-9F3B-4B21-8F39-723ED6A8E133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rgbClr val="002060"/>
              </a:solidFill>
              <a:latin typeface="Book Antiqua" pitchFamily="18" charset="0"/>
            </a:rPr>
            <a:t>- на  заседании комиссии (утверждается информация сторон о выполнении КД);</a:t>
          </a:r>
        </a:p>
        <a:p>
          <a:pPr algn="l"/>
          <a:r>
            <a:rPr lang="ru-RU" sz="1400" b="1" dirty="0" smtClean="0">
              <a:solidFill>
                <a:srgbClr val="002060"/>
              </a:solidFill>
              <a:latin typeface="Book Antiqua" pitchFamily="18" charset="0"/>
            </a:rPr>
            <a:t>-на общем собрании работников;</a:t>
          </a:r>
        </a:p>
        <a:p>
          <a:pPr algn="l"/>
          <a:r>
            <a:rPr lang="ru-RU" sz="1400" b="1" dirty="0" smtClean="0">
              <a:solidFill>
                <a:srgbClr val="002060"/>
              </a:solidFill>
              <a:latin typeface="Book Antiqua" pitchFamily="18" charset="0"/>
            </a:rPr>
            <a:t>- запросы о предоставлении информации</a:t>
          </a:r>
          <a:endParaRPr lang="ru-RU" sz="1400" b="1" dirty="0">
            <a:solidFill>
              <a:srgbClr val="002060"/>
            </a:solidFill>
            <a:latin typeface="Book Antiqua" pitchFamily="18" charset="0"/>
          </a:endParaRPr>
        </a:p>
      </dgm:t>
    </dgm:pt>
    <dgm:pt modelId="{A1EE7DFA-1BAF-4AB5-85F9-7D22B39E0B50}" type="parTrans" cxnId="{3C627EEB-AD1B-4981-BF59-99F1AF2A70C6}">
      <dgm:prSet/>
      <dgm:spPr/>
      <dgm:t>
        <a:bodyPr/>
        <a:lstStyle/>
        <a:p>
          <a:endParaRPr lang="ru-RU"/>
        </a:p>
      </dgm:t>
    </dgm:pt>
    <dgm:pt modelId="{64CD2BA6-50C2-4F28-8397-E914FA52C11B}" type="sibTrans" cxnId="{3C627EEB-AD1B-4981-BF59-99F1AF2A70C6}">
      <dgm:prSet/>
      <dgm:spPr/>
      <dgm:t>
        <a:bodyPr/>
        <a:lstStyle/>
        <a:p>
          <a:endParaRPr lang="ru-RU"/>
        </a:p>
      </dgm:t>
    </dgm:pt>
    <dgm:pt modelId="{317E87DE-E6CD-44EC-9DC0-4D60A1DC560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Book Antiqua" pitchFamily="18" charset="0"/>
            </a:rPr>
            <a:t>ДРУГИЕ ФОРМЫ ПОДВЕДЕНИЯ ИТОГО ВЫПОЛНЕНИЯ КД</a:t>
          </a:r>
          <a:endParaRPr lang="ru-RU" sz="1200" b="1" dirty="0">
            <a:solidFill>
              <a:srgbClr val="002060"/>
            </a:solidFill>
            <a:latin typeface="Book Antiqua" pitchFamily="18" charset="0"/>
          </a:endParaRPr>
        </a:p>
      </dgm:t>
    </dgm:pt>
    <dgm:pt modelId="{A7E707A6-49BD-4462-A777-046AFFDDF767}" type="parTrans" cxnId="{2D504899-85CC-477B-B9D6-19A7B4CEB84D}">
      <dgm:prSet/>
      <dgm:spPr/>
      <dgm:t>
        <a:bodyPr/>
        <a:lstStyle/>
        <a:p>
          <a:endParaRPr lang="ru-RU"/>
        </a:p>
      </dgm:t>
    </dgm:pt>
    <dgm:pt modelId="{83733F42-6AD3-431B-A7A0-A787FDEFC177}" type="sibTrans" cxnId="{2D504899-85CC-477B-B9D6-19A7B4CEB84D}">
      <dgm:prSet/>
      <dgm:spPr/>
      <dgm:t>
        <a:bodyPr/>
        <a:lstStyle/>
        <a:p>
          <a:endParaRPr lang="ru-RU"/>
        </a:p>
      </dgm:t>
    </dgm:pt>
    <dgm:pt modelId="{E4ACBCA6-6E0F-4120-941D-81DACCC82633}" type="pres">
      <dgm:prSet presAssocID="{5A39954D-0563-4A28-90BC-209E3D9D0D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C3E3BF-D8C1-458C-B3BA-65341887C5D7}" type="pres">
      <dgm:prSet presAssocID="{317E87DE-E6CD-44EC-9DC0-4D60A1DC5606}" presName="boxAndChildren" presStyleCnt="0"/>
      <dgm:spPr/>
    </dgm:pt>
    <dgm:pt modelId="{508288C9-AEF9-4CA3-80E1-F8186ECE72EE}" type="pres">
      <dgm:prSet presAssocID="{317E87DE-E6CD-44EC-9DC0-4D60A1DC5606}" presName="parentTextBox" presStyleLbl="node1" presStyleIdx="0" presStyleCnt="3" custScaleY="55157"/>
      <dgm:spPr/>
      <dgm:t>
        <a:bodyPr/>
        <a:lstStyle/>
        <a:p>
          <a:endParaRPr lang="ru-RU"/>
        </a:p>
      </dgm:t>
    </dgm:pt>
    <dgm:pt modelId="{63D30607-B5EA-4C51-B8E3-7BCBBF801537}" type="pres">
      <dgm:prSet presAssocID="{6C370370-D393-479C-B6EC-7FC406B1CD03}" presName="sp" presStyleCnt="0"/>
      <dgm:spPr/>
    </dgm:pt>
    <dgm:pt modelId="{4BAFFBB3-F672-49FF-922C-D1A18D97EEA1}" type="pres">
      <dgm:prSet presAssocID="{0C1CD533-EFBF-43A9-BE2C-017B4C553F73}" presName="arrowAndChildren" presStyleCnt="0"/>
      <dgm:spPr/>
    </dgm:pt>
    <dgm:pt modelId="{342D6B27-E20C-4004-A950-D1E11FE20A02}" type="pres">
      <dgm:prSet presAssocID="{0C1CD533-EFBF-43A9-BE2C-017B4C553F73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FCA78BF0-BC8F-46E7-AD36-D2C9940AD0D3}" type="pres">
      <dgm:prSet presAssocID="{0C1CD533-EFBF-43A9-BE2C-017B4C553F73}" presName="arrow" presStyleLbl="node1" presStyleIdx="1" presStyleCnt="3" custLinFactNeighborX="-221" custLinFactNeighborY="545"/>
      <dgm:spPr/>
      <dgm:t>
        <a:bodyPr/>
        <a:lstStyle/>
        <a:p>
          <a:endParaRPr lang="ru-RU"/>
        </a:p>
      </dgm:t>
    </dgm:pt>
    <dgm:pt modelId="{6C669EA5-F615-406B-A445-EA865CF541DE}" type="pres">
      <dgm:prSet presAssocID="{0C1CD533-EFBF-43A9-BE2C-017B4C553F73}" presName="descendantArrow" presStyleCnt="0"/>
      <dgm:spPr/>
    </dgm:pt>
    <dgm:pt modelId="{75BA6904-67A5-4E8D-96AB-3A0FFEC68CB2}" type="pres">
      <dgm:prSet presAssocID="{7ED32397-9F3B-4B21-8F39-723ED6A8E133}" presName="childTextArrow" presStyleLbl="fgAccFollowNode1" presStyleIdx="0" presStyleCnt="1" custScaleX="105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DE82D-5C8B-4998-862F-A3105AF9B708}" type="pres">
      <dgm:prSet presAssocID="{15027430-0D22-4BF8-A5E4-E5945F62594B}" presName="sp" presStyleCnt="0"/>
      <dgm:spPr/>
    </dgm:pt>
    <dgm:pt modelId="{0DC45ECD-D816-491A-A7EA-9368736E94EE}" type="pres">
      <dgm:prSet presAssocID="{DB65EE2A-00F4-490E-BB69-B617A6CA1BAC}" presName="arrowAndChildren" presStyleCnt="0"/>
      <dgm:spPr/>
    </dgm:pt>
    <dgm:pt modelId="{678FB41B-4D46-42D5-995B-9E96D60B34A1}" type="pres">
      <dgm:prSet presAssocID="{DB65EE2A-00F4-490E-BB69-B617A6CA1BAC}" presName="parentTextArrow" presStyleLbl="node1" presStyleIdx="2" presStyleCnt="3" custLinFactNeighborX="346" custLinFactNeighborY="-314"/>
      <dgm:spPr/>
      <dgm:t>
        <a:bodyPr/>
        <a:lstStyle/>
        <a:p>
          <a:endParaRPr lang="ru-RU"/>
        </a:p>
      </dgm:t>
    </dgm:pt>
  </dgm:ptLst>
  <dgm:cxnLst>
    <dgm:cxn modelId="{E31C8F68-6506-4724-85C0-B1C60F0A7C8B}" type="presOf" srcId="{0C1CD533-EFBF-43A9-BE2C-017B4C553F73}" destId="{342D6B27-E20C-4004-A950-D1E11FE20A02}" srcOrd="0" destOrd="0" presId="urn:microsoft.com/office/officeart/2005/8/layout/process4"/>
    <dgm:cxn modelId="{2D504899-85CC-477B-B9D6-19A7B4CEB84D}" srcId="{5A39954D-0563-4A28-90BC-209E3D9D0D65}" destId="{317E87DE-E6CD-44EC-9DC0-4D60A1DC5606}" srcOrd="2" destOrd="0" parTransId="{A7E707A6-49BD-4462-A777-046AFFDDF767}" sibTransId="{83733F42-6AD3-431B-A7A0-A787FDEFC177}"/>
    <dgm:cxn modelId="{8A2243AC-2354-4E86-9E86-478042363B20}" type="presOf" srcId="{0C1CD533-EFBF-43A9-BE2C-017B4C553F73}" destId="{FCA78BF0-BC8F-46E7-AD36-D2C9940AD0D3}" srcOrd="1" destOrd="0" presId="urn:microsoft.com/office/officeart/2005/8/layout/process4"/>
    <dgm:cxn modelId="{E3D4D072-9F0A-4E88-8C44-884772DD1C31}" type="presOf" srcId="{DB65EE2A-00F4-490E-BB69-B617A6CA1BAC}" destId="{678FB41B-4D46-42D5-995B-9E96D60B34A1}" srcOrd="0" destOrd="0" presId="urn:microsoft.com/office/officeart/2005/8/layout/process4"/>
    <dgm:cxn modelId="{B0FE819A-91FF-4583-AA03-33415D6D14D4}" srcId="{5A39954D-0563-4A28-90BC-209E3D9D0D65}" destId="{DB65EE2A-00F4-490E-BB69-B617A6CA1BAC}" srcOrd="0" destOrd="0" parTransId="{682AD2C9-240E-4406-904C-FAF1965F5859}" sibTransId="{15027430-0D22-4BF8-A5E4-E5945F62594B}"/>
    <dgm:cxn modelId="{0298EECE-BB1E-44A8-9106-C0535B404272}" type="presOf" srcId="{7ED32397-9F3B-4B21-8F39-723ED6A8E133}" destId="{75BA6904-67A5-4E8D-96AB-3A0FFEC68CB2}" srcOrd="0" destOrd="0" presId="urn:microsoft.com/office/officeart/2005/8/layout/process4"/>
    <dgm:cxn modelId="{3C627EEB-AD1B-4981-BF59-99F1AF2A70C6}" srcId="{0C1CD533-EFBF-43A9-BE2C-017B4C553F73}" destId="{7ED32397-9F3B-4B21-8F39-723ED6A8E133}" srcOrd="0" destOrd="0" parTransId="{A1EE7DFA-1BAF-4AB5-85F9-7D22B39E0B50}" sibTransId="{64CD2BA6-50C2-4F28-8397-E914FA52C11B}"/>
    <dgm:cxn modelId="{F48A8799-DC1F-4897-B53B-4094FE61A21B}" srcId="{5A39954D-0563-4A28-90BC-209E3D9D0D65}" destId="{0C1CD533-EFBF-43A9-BE2C-017B4C553F73}" srcOrd="1" destOrd="0" parTransId="{AC2422AD-01DF-4968-8F4C-8F4598EDE3A1}" sibTransId="{6C370370-D393-479C-B6EC-7FC406B1CD03}"/>
    <dgm:cxn modelId="{C2BC4A4C-D821-4309-BE8D-8A1AE22BBFFC}" type="presOf" srcId="{5A39954D-0563-4A28-90BC-209E3D9D0D65}" destId="{E4ACBCA6-6E0F-4120-941D-81DACCC82633}" srcOrd="0" destOrd="0" presId="urn:microsoft.com/office/officeart/2005/8/layout/process4"/>
    <dgm:cxn modelId="{4641C254-D309-4CF2-9780-7B107A628814}" type="presOf" srcId="{317E87DE-E6CD-44EC-9DC0-4D60A1DC5606}" destId="{508288C9-AEF9-4CA3-80E1-F8186ECE72EE}" srcOrd="0" destOrd="0" presId="urn:microsoft.com/office/officeart/2005/8/layout/process4"/>
    <dgm:cxn modelId="{917783D4-C481-4DB1-B1BD-FD4F96D0317D}" type="presParOf" srcId="{E4ACBCA6-6E0F-4120-941D-81DACCC82633}" destId="{CEC3E3BF-D8C1-458C-B3BA-65341887C5D7}" srcOrd="0" destOrd="0" presId="urn:microsoft.com/office/officeart/2005/8/layout/process4"/>
    <dgm:cxn modelId="{9E816102-492E-4DA5-8B66-3F7A9388F354}" type="presParOf" srcId="{CEC3E3BF-D8C1-458C-B3BA-65341887C5D7}" destId="{508288C9-AEF9-4CA3-80E1-F8186ECE72EE}" srcOrd="0" destOrd="0" presId="urn:microsoft.com/office/officeart/2005/8/layout/process4"/>
    <dgm:cxn modelId="{F2541B60-CE67-4948-BC48-2E3E05B7ABD8}" type="presParOf" srcId="{E4ACBCA6-6E0F-4120-941D-81DACCC82633}" destId="{63D30607-B5EA-4C51-B8E3-7BCBBF801537}" srcOrd="1" destOrd="0" presId="urn:microsoft.com/office/officeart/2005/8/layout/process4"/>
    <dgm:cxn modelId="{660E98D0-CAF2-488C-84BC-C09BC1B58C7A}" type="presParOf" srcId="{E4ACBCA6-6E0F-4120-941D-81DACCC82633}" destId="{4BAFFBB3-F672-49FF-922C-D1A18D97EEA1}" srcOrd="2" destOrd="0" presId="urn:microsoft.com/office/officeart/2005/8/layout/process4"/>
    <dgm:cxn modelId="{0047A902-D29E-4AB0-9B52-257D3DB135A4}" type="presParOf" srcId="{4BAFFBB3-F672-49FF-922C-D1A18D97EEA1}" destId="{342D6B27-E20C-4004-A950-D1E11FE20A02}" srcOrd="0" destOrd="0" presId="urn:microsoft.com/office/officeart/2005/8/layout/process4"/>
    <dgm:cxn modelId="{D2FFF808-FAF2-4144-85AC-7A466E4F5A3A}" type="presParOf" srcId="{4BAFFBB3-F672-49FF-922C-D1A18D97EEA1}" destId="{FCA78BF0-BC8F-46E7-AD36-D2C9940AD0D3}" srcOrd="1" destOrd="0" presId="urn:microsoft.com/office/officeart/2005/8/layout/process4"/>
    <dgm:cxn modelId="{542FE756-4517-477A-9CBF-E1CF1E711635}" type="presParOf" srcId="{4BAFFBB3-F672-49FF-922C-D1A18D97EEA1}" destId="{6C669EA5-F615-406B-A445-EA865CF541DE}" srcOrd="2" destOrd="0" presId="urn:microsoft.com/office/officeart/2005/8/layout/process4"/>
    <dgm:cxn modelId="{7DA731A8-B552-4244-8F47-2BE20B35D08A}" type="presParOf" srcId="{6C669EA5-F615-406B-A445-EA865CF541DE}" destId="{75BA6904-67A5-4E8D-96AB-3A0FFEC68CB2}" srcOrd="0" destOrd="0" presId="urn:microsoft.com/office/officeart/2005/8/layout/process4"/>
    <dgm:cxn modelId="{88B1653D-BB1F-4E44-AF09-80FB67DE02F9}" type="presParOf" srcId="{E4ACBCA6-6E0F-4120-941D-81DACCC82633}" destId="{8E2DE82D-5C8B-4998-862F-A3105AF9B708}" srcOrd="3" destOrd="0" presId="urn:microsoft.com/office/officeart/2005/8/layout/process4"/>
    <dgm:cxn modelId="{26288F1F-4B84-43B5-8BB6-10127F0BAA47}" type="presParOf" srcId="{E4ACBCA6-6E0F-4120-941D-81DACCC82633}" destId="{0DC45ECD-D816-491A-A7EA-9368736E94EE}" srcOrd="4" destOrd="0" presId="urn:microsoft.com/office/officeart/2005/8/layout/process4"/>
    <dgm:cxn modelId="{00FA9655-7F9A-40FF-826C-77D1BE18E046}" type="presParOf" srcId="{0DC45ECD-D816-491A-A7EA-9368736E94EE}" destId="{678FB41B-4D46-42D5-995B-9E96D60B34A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6A957F-9822-4198-AEDD-31A3312D92E5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332E267-D0E2-4513-AC76-77E166E11622}">
      <dgm:prSet phldrT="[Текст]" custT="1"/>
      <dgm:spPr>
        <a:xfrm rot="5400000">
          <a:off x="4361784" y="-3195008"/>
          <a:ext cx="1081881" cy="7476468"/>
        </a:xfrm>
        <a:solidFill>
          <a:srgbClr val="4BACC6">
            <a:lumMod val="20000"/>
            <a:lumOff val="80000"/>
            <a:alpha val="9000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3200" b="1" dirty="0" smtClean="0">
              <a:solidFill>
                <a:srgbClr val="FF0000"/>
              </a:solidFill>
              <a:effectLst/>
              <a:latin typeface="Book Antiqua" pitchFamily="18" charset="0"/>
              <a:ea typeface="+mn-ea"/>
              <a:cs typeface="+mn-cs"/>
            </a:rPr>
            <a:t>1000 – 3000 </a:t>
          </a:r>
          <a:r>
            <a:rPr lang="ru-RU" sz="1800" b="1" dirty="0" smtClean="0">
              <a:solidFill>
                <a:srgbClr val="FF0000"/>
              </a:solidFill>
              <a:effectLst/>
              <a:latin typeface="Book Antiqua" pitchFamily="18" charset="0"/>
              <a:ea typeface="+mn-ea"/>
              <a:cs typeface="+mn-cs"/>
            </a:rPr>
            <a:t>РУБЛЕЙ </a:t>
          </a:r>
          <a:r>
            <a:rPr lang="ru-RU" sz="1800" b="1" dirty="0" smtClean="0">
              <a:solidFill>
                <a:srgbClr val="EEECE1">
                  <a:lumMod val="25000"/>
                </a:srgbClr>
              </a:solidFill>
              <a:effectLst/>
              <a:latin typeface="Book Antiqua" pitchFamily="18" charset="0"/>
              <a:ea typeface="+mn-ea"/>
              <a:cs typeface="+mn-cs"/>
            </a:rPr>
            <a:t>- </a:t>
          </a:r>
          <a:r>
            <a:rPr lang="ru-RU" sz="1800" b="1" i="1" dirty="0" smtClean="0">
              <a:solidFill>
                <a:srgbClr val="EEECE1">
                  <a:lumMod val="25000"/>
                </a:srgbClr>
              </a:solidFill>
              <a:effectLst/>
              <a:latin typeface="Book Antiqua" pitchFamily="18" charset="0"/>
              <a:ea typeface="+mn-ea"/>
              <a:cs typeface="+mn-cs"/>
            </a:rPr>
            <a:t>НА РУКОВОДИТЕЛЯ, ПРИ ОБРАЩЕНИИ РАБОТНИКОВ В  ГИТ </a:t>
          </a:r>
          <a:r>
            <a:rPr lang="ru-RU" sz="1800" b="1" i="1" dirty="0" smtClean="0">
              <a:solidFill>
                <a:srgbClr val="FF0000"/>
              </a:solidFill>
              <a:effectLst/>
              <a:latin typeface="Book Antiqua" pitchFamily="18" charset="0"/>
              <a:ea typeface="+mn-ea"/>
              <a:cs typeface="+mn-cs"/>
            </a:rPr>
            <a:t>(</a:t>
          </a:r>
          <a:r>
            <a:rPr lang="ru-RU" sz="1800" b="1" dirty="0" smtClean="0">
              <a:solidFill>
                <a:srgbClr val="FF0000"/>
              </a:solidFill>
              <a:effectLst/>
              <a:latin typeface="Book Antiqua" panose="02040602050305030304" pitchFamily="18" charset="0"/>
              <a:ea typeface="Times New Roman"/>
            </a:rPr>
            <a:t>ст. 5.28 КоАП РФ )</a:t>
          </a:r>
          <a:endParaRPr lang="ru-RU" sz="1800" b="1" i="1" dirty="0">
            <a:solidFill>
              <a:srgbClr val="FF0000"/>
            </a:solidFill>
            <a:effectLst/>
            <a:latin typeface="Book Antiqua" pitchFamily="18" charset="0"/>
            <a:ea typeface="+mn-ea"/>
            <a:cs typeface="+mn-cs"/>
          </a:endParaRPr>
        </a:p>
      </dgm:t>
    </dgm:pt>
    <dgm:pt modelId="{5E7FD49A-78F3-4966-BA4C-1D7E20CC88B0}" type="parTrans" cxnId="{1853A740-87BC-47D9-8F48-2C5BACAAEEBB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E9D297FC-D8E3-438A-91FD-0A8106F3E65A}" type="sibTrans" cxnId="{1853A740-87BC-47D9-8F48-2C5BACAAEEBB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D9659561-4F7D-4D16-A03C-21FD4709ADF6}">
      <dgm:prSet phldrT="[Текст]" custT="1"/>
      <dgm:spPr>
        <a:xfrm rot="5400000">
          <a:off x="4362068" y="-1725101"/>
          <a:ext cx="1081313" cy="7476468"/>
        </a:xfrm>
        <a:solidFill>
          <a:srgbClr val="4BACC6">
            <a:lumMod val="20000"/>
            <a:lumOff val="80000"/>
            <a:alpha val="90000"/>
          </a:srgbClr>
        </a:solidFill>
        <a:ln w="25400" cap="flat" cmpd="sng" algn="ctr">
          <a:solidFill>
            <a:srgbClr val="4BACC6">
              <a:hueOff val="-4966938"/>
              <a:satOff val="19906"/>
              <a:lumOff val="4314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3200" b="1" dirty="0" smtClean="0">
              <a:solidFill>
                <a:srgbClr val="FF0000"/>
              </a:solidFill>
              <a:effectLst/>
              <a:latin typeface="Book Antiqua" pitchFamily="18" charset="0"/>
              <a:ea typeface="+mn-ea"/>
              <a:cs typeface="+mn-cs"/>
            </a:rPr>
            <a:t>3000 – 5000 </a:t>
          </a:r>
          <a:r>
            <a:rPr lang="ru-RU" sz="2000" b="1" dirty="0" smtClean="0">
              <a:solidFill>
                <a:srgbClr val="FF0000"/>
              </a:solidFill>
              <a:effectLst/>
              <a:latin typeface="Book Antiqua" pitchFamily="18" charset="0"/>
              <a:ea typeface="+mn-ea"/>
              <a:cs typeface="+mn-cs"/>
            </a:rPr>
            <a:t>РУБЛЕЙ </a:t>
          </a:r>
          <a:r>
            <a:rPr lang="ru-RU" sz="2000" b="1" dirty="0" smtClean="0">
              <a:solidFill>
                <a:srgbClr val="EEECE1">
                  <a:lumMod val="25000"/>
                </a:srgbClr>
              </a:solidFill>
              <a:effectLst/>
              <a:latin typeface="Book Antiqua" pitchFamily="18" charset="0"/>
              <a:ea typeface="+mn-ea"/>
              <a:cs typeface="+mn-cs"/>
            </a:rPr>
            <a:t>– </a:t>
          </a:r>
          <a:r>
            <a:rPr lang="ru-RU" sz="2000" b="1" i="1" dirty="0" smtClean="0">
              <a:solidFill>
                <a:srgbClr val="EEECE1">
                  <a:lumMod val="25000"/>
                </a:srgbClr>
              </a:solidFill>
              <a:effectLst/>
              <a:latin typeface="Book Antiqua" pitchFamily="18" charset="0"/>
              <a:ea typeface="+mn-ea"/>
              <a:cs typeface="+mn-cs"/>
            </a:rPr>
            <a:t>НА РУКОВОДИТЕЛЯ, ПРИ ОТКАЗЕ ЗАКЛЮЧИТЬ КД  ПО РЕКОМЕНДАЦИИ ГИТ, ПОСЛЕ УПЛАТЫ ШТРАФА ГИТ ОБЯЗЫВАЕТ РАБОТОДАТЕЛЯ  ЗАКЛЮЧИТЬ</a:t>
          </a:r>
          <a:endParaRPr lang="ru-RU" sz="1600" b="1" i="1" dirty="0">
            <a:solidFill>
              <a:srgbClr val="FF0000"/>
            </a:solidFill>
            <a:effectLst/>
            <a:latin typeface="Book Antiqua" pitchFamily="18" charset="0"/>
            <a:ea typeface="+mn-ea"/>
            <a:cs typeface="+mn-cs"/>
          </a:endParaRPr>
        </a:p>
      </dgm:t>
    </dgm:pt>
    <dgm:pt modelId="{AAD64161-2F34-41F2-81C4-3B60E6B9A56A}" type="parTrans" cxnId="{470C3A3A-1D91-4393-B9A2-7060EA3D4F7D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9FFE95AF-E090-4EB2-8A98-8D859F2CA9BA}" type="sibTrans" cxnId="{470C3A3A-1D91-4393-B9A2-7060EA3D4F7D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FB0923B5-1D70-4AD7-A2FC-F679A20A65F7}">
      <dgm:prSet phldrT="[Текст]" custT="1"/>
      <dgm:spPr>
        <a:xfrm rot="5400000">
          <a:off x="-249533" y="1722010"/>
          <a:ext cx="1663558" cy="1164491"/>
        </a:xfr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rgbClr val="4BACC6">
              <a:hueOff val="-4966938"/>
              <a:satOff val="19906"/>
              <a:lumOff val="4314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44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+mn-ea"/>
              <a:cs typeface="+mn-cs"/>
            </a:rPr>
            <a:t>2</a:t>
          </a:r>
          <a:endParaRPr lang="ru-RU" sz="44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  <a:ea typeface="+mn-ea"/>
            <a:cs typeface="+mn-cs"/>
          </a:endParaRPr>
        </a:p>
      </dgm:t>
    </dgm:pt>
    <dgm:pt modelId="{82B39D4B-84E0-493E-A7A6-C9DF61A59DAE}" type="sibTrans" cxnId="{DE931F73-ADE1-44E6-80E0-5B162E583661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07C66200-F696-4BF9-BC75-F78474019E16}" type="parTrans" cxnId="{DE931F73-ADE1-44E6-80E0-5B162E583661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E98FBD3E-3D9C-42D9-BA7D-82BA03D903D7}">
      <dgm:prSet phldrT="[Текст]" custT="1"/>
      <dgm:spPr>
        <a:xfrm rot="5400000">
          <a:off x="-249533" y="251818"/>
          <a:ext cx="1663558" cy="1164491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48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+mn-ea"/>
              <a:cs typeface="+mn-cs"/>
            </a:rPr>
            <a:t>1</a:t>
          </a:r>
          <a:endParaRPr lang="ru-RU" sz="48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  <a:ea typeface="+mn-ea"/>
            <a:cs typeface="+mn-cs"/>
          </a:endParaRPr>
        </a:p>
      </dgm:t>
    </dgm:pt>
    <dgm:pt modelId="{914D7992-ED9D-4600-A51A-B7F8EA82744D}" type="sibTrans" cxnId="{1124D1EE-82ED-42E2-B065-44ED3012CD60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498F1726-5C99-4171-B981-F3841415D114}" type="parTrans" cxnId="{1124D1EE-82ED-42E2-B065-44ED3012CD60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5E58566C-9214-410E-B2B5-825A663BA883}">
      <dgm:prSet phldrT="[Текст]" custT="1"/>
      <dgm:spPr>
        <a:xfrm rot="5400000">
          <a:off x="4362068" y="-1725101"/>
          <a:ext cx="1081313" cy="7476468"/>
        </a:xfrm>
        <a:solidFill>
          <a:srgbClr val="4BACC6">
            <a:lumMod val="20000"/>
            <a:lumOff val="80000"/>
            <a:alpha val="90000"/>
          </a:srgbClr>
        </a:solidFill>
        <a:ln w="25400" cap="flat" cmpd="sng" algn="ctr">
          <a:solidFill>
            <a:srgbClr val="4BACC6">
              <a:hueOff val="-4966938"/>
              <a:satOff val="19906"/>
              <a:lumOff val="4314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b="1" dirty="0" smtClean="0">
              <a:solidFill>
                <a:srgbClr val="FF0000"/>
              </a:solidFill>
              <a:effectLst/>
              <a:latin typeface="Book Antiqua" panose="02040602050305030304" pitchFamily="18" charset="0"/>
              <a:ea typeface="Times New Roman"/>
            </a:rPr>
            <a:t>(</a:t>
          </a:r>
          <a:r>
            <a:rPr lang="ru-RU" sz="1800" b="1" dirty="0" smtClean="0">
              <a:solidFill>
                <a:srgbClr val="FF0000"/>
              </a:solidFill>
              <a:effectLst/>
              <a:latin typeface="Book Antiqua" panose="02040602050305030304" pitchFamily="18" charset="0"/>
              <a:ea typeface="Times New Roman"/>
            </a:rPr>
            <a:t>ст. 5.30 КоАП РФ</a:t>
          </a:r>
          <a:r>
            <a:rPr lang="ru-RU" sz="1600" b="1" dirty="0" smtClean="0">
              <a:solidFill>
                <a:srgbClr val="FF0000"/>
              </a:solidFill>
              <a:effectLst/>
              <a:latin typeface="Book Antiqua" panose="02040602050305030304" pitchFamily="18" charset="0"/>
              <a:ea typeface="Times New Roman"/>
            </a:rPr>
            <a:t>)</a:t>
          </a:r>
          <a:r>
            <a:rPr lang="ru-RU" sz="1600" b="1" i="1" dirty="0" smtClean="0">
              <a:solidFill>
                <a:srgbClr val="FF0000"/>
              </a:solidFill>
              <a:effectLst/>
              <a:latin typeface="Book Antiqua" pitchFamily="18" charset="0"/>
              <a:ea typeface="+mn-ea"/>
              <a:cs typeface="+mn-cs"/>
            </a:rPr>
            <a:t> </a:t>
          </a:r>
          <a:endParaRPr lang="ru-RU" sz="1600" b="1" i="1" dirty="0">
            <a:solidFill>
              <a:srgbClr val="FF0000"/>
            </a:solidFill>
            <a:effectLst/>
            <a:latin typeface="Book Antiqua" pitchFamily="18" charset="0"/>
            <a:ea typeface="+mn-ea"/>
            <a:cs typeface="+mn-cs"/>
          </a:endParaRPr>
        </a:p>
      </dgm:t>
    </dgm:pt>
    <dgm:pt modelId="{CF164E44-885C-4D3E-A3F3-85DE2DCCC21A}" type="parTrans" cxnId="{ED9225A6-B2EA-4DB2-8BFD-9D599681D018}">
      <dgm:prSet/>
      <dgm:spPr/>
    </dgm:pt>
    <dgm:pt modelId="{ABFA0A07-F1FC-4766-AF8F-EBC783C0D4E2}" type="sibTrans" cxnId="{ED9225A6-B2EA-4DB2-8BFD-9D599681D018}">
      <dgm:prSet/>
      <dgm:spPr/>
    </dgm:pt>
    <dgm:pt modelId="{589B3231-55CA-4107-93D2-572553CA2352}" type="pres">
      <dgm:prSet presAssocID="{026A957F-9822-4198-AEDD-31A3312D92E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016739-32E8-48CA-9554-D756B8F94313}" type="pres">
      <dgm:prSet presAssocID="{E98FBD3E-3D9C-42D9-BA7D-82BA03D903D7}" presName="composite" presStyleCnt="0"/>
      <dgm:spPr/>
    </dgm:pt>
    <dgm:pt modelId="{E37F8DC5-741B-42F8-8E1C-E62105D5841E}" type="pres">
      <dgm:prSet presAssocID="{E98FBD3E-3D9C-42D9-BA7D-82BA03D903D7}" presName="parentText" presStyleLbl="alignNode1" presStyleIdx="0" presStyleCnt="2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C453F8FE-ED5F-465B-8819-9B841C8AE793}" type="pres">
      <dgm:prSet presAssocID="{E98FBD3E-3D9C-42D9-BA7D-82BA03D903D7}" presName="descendantText" presStyleLbl="alignAcc1" presStyleIdx="0" presStyleCnt="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31A62162-9F23-4FD7-8758-979AC9059B33}" type="pres">
      <dgm:prSet presAssocID="{914D7992-ED9D-4600-A51A-B7F8EA82744D}" presName="sp" presStyleCnt="0"/>
      <dgm:spPr/>
    </dgm:pt>
    <dgm:pt modelId="{84B02A06-0749-41D2-BD35-3441BCD4E6A8}" type="pres">
      <dgm:prSet presAssocID="{FB0923B5-1D70-4AD7-A2FC-F679A20A65F7}" presName="composite" presStyleCnt="0"/>
      <dgm:spPr/>
    </dgm:pt>
    <dgm:pt modelId="{DFFFE80B-575F-42B1-8D9A-B288ABE40598}" type="pres">
      <dgm:prSet presAssocID="{FB0923B5-1D70-4AD7-A2FC-F679A20A65F7}" presName="parentText" presStyleLbl="alignNode1" presStyleIdx="1" presStyleCnt="2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94A3EF91-70FC-4636-9316-2A7E6ABD5978}" type="pres">
      <dgm:prSet presAssocID="{FB0923B5-1D70-4AD7-A2FC-F679A20A65F7}" presName="descendantText" presStyleLbl="alignAcc1" presStyleIdx="1" presStyleCnt="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1124D1EE-82ED-42E2-B065-44ED3012CD60}" srcId="{026A957F-9822-4198-AEDD-31A3312D92E5}" destId="{E98FBD3E-3D9C-42D9-BA7D-82BA03D903D7}" srcOrd="0" destOrd="0" parTransId="{498F1726-5C99-4171-B981-F3841415D114}" sibTransId="{914D7992-ED9D-4600-A51A-B7F8EA82744D}"/>
    <dgm:cxn modelId="{0AAA496A-7B02-4A79-AB9F-9BACB9B6D543}" type="presOf" srcId="{5E58566C-9214-410E-B2B5-825A663BA883}" destId="{94A3EF91-70FC-4636-9316-2A7E6ABD5978}" srcOrd="0" destOrd="1" presId="urn:microsoft.com/office/officeart/2005/8/layout/chevron2"/>
    <dgm:cxn modelId="{65CEE56C-0F63-42EC-9CEA-E625740AFB82}" type="presOf" srcId="{D9659561-4F7D-4D16-A03C-21FD4709ADF6}" destId="{94A3EF91-70FC-4636-9316-2A7E6ABD5978}" srcOrd="0" destOrd="0" presId="urn:microsoft.com/office/officeart/2005/8/layout/chevron2"/>
    <dgm:cxn modelId="{EAFADC03-4825-4746-872C-EB28987DF0ED}" type="presOf" srcId="{B332E267-D0E2-4513-AC76-77E166E11622}" destId="{C453F8FE-ED5F-465B-8819-9B841C8AE793}" srcOrd="0" destOrd="0" presId="urn:microsoft.com/office/officeart/2005/8/layout/chevron2"/>
    <dgm:cxn modelId="{470C3A3A-1D91-4393-B9A2-7060EA3D4F7D}" srcId="{FB0923B5-1D70-4AD7-A2FC-F679A20A65F7}" destId="{D9659561-4F7D-4D16-A03C-21FD4709ADF6}" srcOrd="0" destOrd="0" parTransId="{AAD64161-2F34-41F2-81C4-3B60E6B9A56A}" sibTransId="{9FFE95AF-E090-4EB2-8A98-8D859F2CA9BA}"/>
    <dgm:cxn modelId="{F2932571-2CEF-42B7-B830-E12BD9A9F461}" type="presOf" srcId="{026A957F-9822-4198-AEDD-31A3312D92E5}" destId="{589B3231-55CA-4107-93D2-572553CA2352}" srcOrd="0" destOrd="0" presId="urn:microsoft.com/office/officeart/2005/8/layout/chevron2"/>
    <dgm:cxn modelId="{DE931F73-ADE1-44E6-80E0-5B162E583661}" srcId="{026A957F-9822-4198-AEDD-31A3312D92E5}" destId="{FB0923B5-1D70-4AD7-A2FC-F679A20A65F7}" srcOrd="1" destOrd="0" parTransId="{07C66200-F696-4BF9-BC75-F78474019E16}" sibTransId="{82B39D4B-84E0-493E-A7A6-C9DF61A59DAE}"/>
    <dgm:cxn modelId="{ED9225A6-B2EA-4DB2-8BFD-9D599681D018}" srcId="{FB0923B5-1D70-4AD7-A2FC-F679A20A65F7}" destId="{5E58566C-9214-410E-B2B5-825A663BA883}" srcOrd="1" destOrd="0" parTransId="{CF164E44-885C-4D3E-A3F3-85DE2DCCC21A}" sibTransId="{ABFA0A07-F1FC-4766-AF8F-EBC783C0D4E2}"/>
    <dgm:cxn modelId="{D71544AA-A873-47B3-855E-0CCCCF88056D}" type="presOf" srcId="{E98FBD3E-3D9C-42D9-BA7D-82BA03D903D7}" destId="{E37F8DC5-741B-42F8-8E1C-E62105D5841E}" srcOrd="0" destOrd="0" presId="urn:microsoft.com/office/officeart/2005/8/layout/chevron2"/>
    <dgm:cxn modelId="{8187158C-752F-4B89-AC3A-C14EE1EDD325}" type="presOf" srcId="{FB0923B5-1D70-4AD7-A2FC-F679A20A65F7}" destId="{DFFFE80B-575F-42B1-8D9A-B288ABE40598}" srcOrd="0" destOrd="0" presId="urn:microsoft.com/office/officeart/2005/8/layout/chevron2"/>
    <dgm:cxn modelId="{1853A740-87BC-47D9-8F48-2C5BACAAEEBB}" srcId="{E98FBD3E-3D9C-42D9-BA7D-82BA03D903D7}" destId="{B332E267-D0E2-4513-AC76-77E166E11622}" srcOrd="0" destOrd="0" parTransId="{5E7FD49A-78F3-4966-BA4C-1D7E20CC88B0}" sibTransId="{E9D297FC-D8E3-438A-91FD-0A8106F3E65A}"/>
    <dgm:cxn modelId="{277B9CB7-93E7-4F35-BBB1-31DEAFE28E85}" type="presParOf" srcId="{589B3231-55CA-4107-93D2-572553CA2352}" destId="{54016739-32E8-48CA-9554-D756B8F94313}" srcOrd="0" destOrd="0" presId="urn:microsoft.com/office/officeart/2005/8/layout/chevron2"/>
    <dgm:cxn modelId="{72800AFB-5421-4D62-B444-3705CC59C3EE}" type="presParOf" srcId="{54016739-32E8-48CA-9554-D756B8F94313}" destId="{E37F8DC5-741B-42F8-8E1C-E62105D5841E}" srcOrd="0" destOrd="0" presId="urn:microsoft.com/office/officeart/2005/8/layout/chevron2"/>
    <dgm:cxn modelId="{346D47E2-2BAF-44A2-AC36-A228100F1A26}" type="presParOf" srcId="{54016739-32E8-48CA-9554-D756B8F94313}" destId="{C453F8FE-ED5F-465B-8819-9B841C8AE793}" srcOrd="1" destOrd="0" presId="urn:microsoft.com/office/officeart/2005/8/layout/chevron2"/>
    <dgm:cxn modelId="{3479CEF5-FC45-43A5-8C47-1194EF140DE9}" type="presParOf" srcId="{589B3231-55CA-4107-93D2-572553CA2352}" destId="{31A62162-9F23-4FD7-8758-979AC9059B33}" srcOrd="1" destOrd="0" presId="urn:microsoft.com/office/officeart/2005/8/layout/chevron2"/>
    <dgm:cxn modelId="{BF8D6127-E5F3-40AF-9A8C-817BAB1BCD6D}" type="presParOf" srcId="{589B3231-55CA-4107-93D2-572553CA2352}" destId="{84B02A06-0749-41D2-BD35-3441BCD4E6A8}" srcOrd="2" destOrd="0" presId="urn:microsoft.com/office/officeart/2005/8/layout/chevron2"/>
    <dgm:cxn modelId="{FB1F5494-6C4D-48EE-A435-B21E6FC05ED4}" type="presParOf" srcId="{84B02A06-0749-41D2-BD35-3441BCD4E6A8}" destId="{DFFFE80B-575F-42B1-8D9A-B288ABE40598}" srcOrd="0" destOrd="0" presId="urn:microsoft.com/office/officeart/2005/8/layout/chevron2"/>
    <dgm:cxn modelId="{83941654-9795-4BA5-AB34-B73213633272}" type="presParOf" srcId="{84B02A06-0749-41D2-BD35-3441BCD4E6A8}" destId="{94A3EF91-70FC-4636-9316-2A7E6ABD59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6A957F-9822-4198-AEDD-31A3312D92E5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332E267-D0E2-4513-AC76-77E166E11622}">
      <dgm:prSet phldrT="[Текст]" custT="1"/>
      <dgm:spPr>
        <a:xfrm rot="5400000">
          <a:off x="4361784" y="-3195008"/>
          <a:ext cx="1081881" cy="7476468"/>
        </a:xfrm>
        <a:solidFill>
          <a:srgbClr val="4BACC6">
            <a:lumMod val="20000"/>
            <a:lumOff val="80000"/>
            <a:alpha val="9000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b="1" dirty="0" smtClean="0">
              <a:solidFill>
                <a:srgbClr val="FF0000"/>
              </a:solidFill>
              <a:effectLst/>
              <a:latin typeface="Book Antiqua" pitchFamily="18" charset="0"/>
              <a:ea typeface="+mn-ea"/>
              <a:cs typeface="+mn-cs"/>
            </a:rPr>
            <a:t>Предупреждение или штраф  1 000 – 3 000 рублей </a:t>
          </a:r>
          <a:r>
            <a:rPr lang="ru-RU" sz="1800" b="1" dirty="0" smtClean="0">
              <a:solidFill>
                <a:srgbClr val="EEECE1">
                  <a:lumMod val="25000"/>
                </a:srgbClr>
              </a:solidFill>
              <a:effectLst/>
              <a:latin typeface="Book Antiqua" pitchFamily="18" charset="0"/>
              <a:ea typeface="+mn-ea"/>
              <a:cs typeface="+mn-cs"/>
            </a:rPr>
            <a:t>- </a:t>
          </a:r>
          <a:r>
            <a:rPr lang="ru-RU" sz="1400" dirty="0" smtClean="0">
              <a:latin typeface="Book Antiqua" pitchFamily="18" charset="0"/>
            </a:rPr>
            <a:t>не предоставил информацию, необходимую для проведения коллективных переговоров и осуществления контроля за соблюдением коллективного договора</a:t>
          </a:r>
          <a:r>
            <a:rPr lang="ru-RU" sz="1400" b="1" i="1" dirty="0" smtClean="0">
              <a:solidFill>
                <a:srgbClr val="FF0000"/>
              </a:solidFill>
              <a:effectLst/>
              <a:latin typeface="Book Antiqua" pitchFamily="18" charset="0"/>
              <a:ea typeface="+mn-ea"/>
              <a:cs typeface="+mn-cs"/>
            </a:rPr>
            <a:t>(</a:t>
          </a:r>
          <a:r>
            <a:rPr lang="ru-RU" sz="1400" b="1" dirty="0" smtClean="0">
              <a:solidFill>
                <a:srgbClr val="FF0000"/>
              </a:solidFill>
              <a:effectLst/>
              <a:latin typeface="Book Antiqua" panose="02040602050305030304" pitchFamily="18" charset="0"/>
              <a:ea typeface="Times New Roman"/>
            </a:rPr>
            <a:t>ст. 5.29 КоАП РФ )</a:t>
          </a:r>
          <a:endParaRPr lang="ru-RU" sz="1600" b="1" i="1" dirty="0">
            <a:solidFill>
              <a:srgbClr val="EEECE1">
                <a:lumMod val="25000"/>
              </a:srgbClr>
            </a:solidFill>
            <a:effectLst/>
            <a:latin typeface="Book Antiqua" pitchFamily="18" charset="0"/>
            <a:ea typeface="+mn-ea"/>
            <a:cs typeface="+mn-cs"/>
          </a:endParaRPr>
        </a:p>
      </dgm:t>
    </dgm:pt>
    <dgm:pt modelId="{5E7FD49A-78F3-4966-BA4C-1D7E20CC88B0}" type="parTrans" cxnId="{1853A740-87BC-47D9-8F48-2C5BACAAEEBB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E9D297FC-D8E3-438A-91FD-0A8106F3E65A}" type="sibTrans" cxnId="{1853A740-87BC-47D9-8F48-2C5BACAAEEBB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D9659561-4F7D-4D16-A03C-21FD4709ADF6}">
      <dgm:prSet phldrT="[Текст]" custT="1"/>
      <dgm:spPr>
        <a:xfrm rot="5400000">
          <a:off x="4362068" y="-1725101"/>
          <a:ext cx="1081313" cy="7476468"/>
        </a:xfrm>
        <a:solidFill>
          <a:srgbClr val="4BACC6">
            <a:lumMod val="20000"/>
            <a:lumOff val="80000"/>
            <a:alpha val="90000"/>
          </a:srgbClr>
        </a:solidFill>
        <a:ln w="25400" cap="flat" cmpd="sng" algn="ctr">
          <a:solidFill>
            <a:srgbClr val="4BACC6">
              <a:hueOff val="-4966938"/>
              <a:satOff val="19906"/>
              <a:lumOff val="4314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rgbClr val="FF0000"/>
              </a:solidFill>
              <a:effectLst/>
              <a:latin typeface="Book Antiqua" pitchFamily="18" charset="0"/>
              <a:ea typeface="Times New Roman"/>
            </a:rPr>
            <a:t>Предупреждение или штраф от 3000 до 5000 рублей </a:t>
          </a:r>
          <a:r>
            <a:rPr lang="ru-RU" sz="1400" b="1" dirty="0" smtClean="0">
              <a:solidFill>
                <a:srgbClr val="002060"/>
              </a:solidFill>
              <a:effectLst/>
              <a:latin typeface="Book Antiqua" pitchFamily="18" charset="0"/>
              <a:ea typeface="Times New Roman"/>
            </a:rPr>
            <a:t>-</a:t>
          </a:r>
          <a:r>
            <a:rPr lang="ru-RU" sz="1400" b="1" dirty="0" smtClean="0">
              <a:solidFill>
                <a:srgbClr val="FF0000"/>
              </a:solidFill>
              <a:effectLst/>
              <a:latin typeface="Book Antiqua" pitchFamily="18" charset="0"/>
              <a:ea typeface="Times New Roman"/>
            </a:rPr>
            <a:t> </a:t>
          </a:r>
          <a:r>
            <a:rPr lang="ru-RU" sz="1400" dirty="0" smtClean="0">
              <a:solidFill>
                <a:srgbClr val="101010"/>
              </a:solidFill>
              <a:effectLst/>
              <a:latin typeface="Book Antiqua" pitchFamily="18" charset="0"/>
              <a:ea typeface="Times New Roman"/>
            </a:rPr>
            <a:t> нарушил или не выполнил обязательства по коллективному договору </a:t>
          </a:r>
          <a:r>
            <a:rPr lang="ru-RU" sz="1400" b="1" i="1" dirty="0" smtClean="0">
              <a:solidFill>
                <a:srgbClr val="FF0000"/>
              </a:solidFill>
              <a:effectLst/>
              <a:latin typeface="Book Antiqua" pitchFamily="18" charset="0"/>
              <a:ea typeface="+mn-ea"/>
              <a:cs typeface="+mn-cs"/>
            </a:rPr>
            <a:t>(</a:t>
          </a:r>
          <a:r>
            <a:rPr lang="ru-RU" sz="1400" b="1" dirty="0" smtClean="0">
              <a:solidFill>
                <a:srgbClr val="FF0000"/>
              </a:solidFill>
              <a:effectLst/>
              <a:latin typeface="Book Antiqua" panose="02040602050305030304" pitchFamily="18" charset="0"/>
              <a:ea typeface="Times New Roman"/>
            </a:rPr>
            <a:t>ст. 5.31 КоАП РФ )</a:t>
          </a:r>
          <a:endParaRPr lang="ru-RU" sz="1400" b="1" i="1" dirty="0">
            <a:solidFill>
              <a:srgbClr val="EEECE1">
                <a:lumMod val="25000"/>
              </a:srgbClr>
            </a:solidFill>
            <a:effectLst/>
            <a:latin typeface="Book Antiqua" pitchFamily="18" charset="0"/>
            <a:ea typeface="+mn-ea"/>
            <a:cs typeface="+mn-cs"/>
          </a:endParaRPr>
        </a:p>
      </dgm:t>
    </dgm:pt>
    <dgm:pt modelId="{AAD64161-2F34-41F2-81C4-3B60E6B9A56A}" type="parTrans" cxnId="{470C3A3A-1D91-4393-B9A2-7060EA3D4F7D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9FFE95AF-E090-4EB2-8A98-8D859F2CA9BA}" type="sibTrans" cxnId="{470C3A3A-1D91-4393-B9A2-7060EA3D4F7D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FB0923B5-1D70-4AD7-A2FC-F679A20A65F7}">
      <dgm:prSet phldrT="[Текст]" custT="1"/>
      <dgm:spPr>
        <a:xfrm rot="5400000">
          <a:off x="-249533" y="1722010"/>
          <a:ext cx="1663558" cy="1164491"/>
        </a:xfr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rgbClr val="4BACC6">
              <a:hueOff val="-4966938"/>
              <a:satOff val="19906"/>
              <a:lumOff val="4314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44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+mn-ea"/>
              <a:cs typeface="+mn-cs"/>
            </a:rPr>
            <a:t>2</a:t>
          </a:r>
          <a:endParaRPr lang="ru-RU" sz="44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  <a:ea typeface="+mn-ea"/>
            <a:cs typeface="+mn-cs"/>
          </a:endParaRPr>
        </a:p>
      </dgm:t>
    </dgm:pt>
    <dgm:pt modelId="{82B39D4B-84E0-493E-A7A6-C9DF61A59DAE}" type="sibTrans" cxnId="{DE931F73-ADE1-44E6-80E0-5B162E583661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07C66200-F696-4BF9-BC75-F78474019E16}" type="parTrans" cxnId="{DE931F73-ADE1-44E6-80E0-5B162E583661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E98FBD3E-3D9C-42D9-BA7D-82BA03D903D7}">
      <dgm:prSet phldrT="[Текст]" custT="1"/>
      <dgm:spPr>
        <a:xfrm rot="5400000">
          <a:off x="-249533" y="251818"/>
          <a:ext cx="1663558" cy="1164491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48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+mn-ea"/>
              <a:cs typeface="+mn-cs"/>
            </a:rPr>
            <a:t>1</a:t>
          </a:r>
          <a:endParaRPr lang="ru-RU" sz="48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  <a:ea typeface="+mn-ea"/>
            <a:cs typeface="+mn-cs"/>
          </a:endParaRPr>
        </a:p>
      </dgm:t>
    </dgm:pt>
    <dgm:pt modelId="{914D7992-ED9D-4600-A51A-B7F8EA82744D}" type="sibTrans" cxnId="{1124D1EE-82ED-42E2-B065-44ED3012CD60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498F1726-5C99-4171-B981-F3841415D114}" type="parTrans" cxnId="{1124D1EE-82ED-42E2-B065-44ED3012CD60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589B3231-55CA-4107-93D2-572553CA2352}" type="pres">
      <dgm:prSet presAssocID="{026A957F-9822-4198-AEDD-31A3312D92E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016739-32E8-48CA-9554-D756B8F94313}" type="pres">
      <dgm:prSet presAssocID="{E98FBD3E-3D9C-42D9-BA7D-82BA03D903D7}" presName="composite" presStyleCnt="0"/>
      <dgm:spPr/>
    </dgm:pt>
    <dgm:pt modelId="{E37F8DC5-741B-42F8-8E1C-E62105D5841E}" type="pres">
      <dgm:prSet presAssocID="{E98FBD3E-3D9C-42D9-BA7D-82BA03D903D7}" presName="parentText" presStyleLbl="alignNode1" presStyleIdx="0" presStyleCnt="2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C453F8FE-ED5F-465B-8819-9B841C8AE793}" type="pres">
      <dgm:prSet presAssocID="{E98FBD3E-3D9C-42D9-BA7D-82BA03D903D7}" presName="descendantText" presStyleLbl="alignAcc1" presStyleIdx="0" presStyleCnt="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31A62162-9F23-4FD7-8758-979AC9059B33}" type="pres">
      <dgm:prSet presAssocID="{914D7992-ED9D-4600-A51A-B7F8EA82744D}" presName="sp" presStyleCnt="0"/>
      <dgm:spPr/>
    </dgm:pt>
    <dgm:pt modelId="{84B02A06-0749-41D2-BD35-3441BCD4E6A8}" type="pres">
      <dgm:prSet presAssocID="{FB0923B5-1D70-4AD7-A2FC-F679A20A65F7}" presName="composite" presStyleCnt="0"/>
      <dgm:spPr/>
    </dgm:pt>
    <dgm:pt modelId="{DFFFE80B-575F-42B1-8D9A-B288ABE40598}" type="pres">
      <dgm:prSet presAssocID="{FB0923B5-1D70-4AD7-A2FC-F679A20A65F7}" presName="parentText" presStyleLbl="alignNode1" presStyleIdx="1" presStyleCnt="2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94A3EF91-70FC-4636-9316-2A7E6ABD5978}" type="pres">
      <dgm:prSet presAssocID="{FB0923B5-1D70-4AD7-A2FC-F679A20A65F7}" presName="descendantText" presStyleLbl="alignAcc1" presStyleIdx="1" presStyleCnt="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470C3A3A-1D91-4393-B9A2-7060EA3D4F7D}" srcId="{FB0923B5-1D70-4AD7-A2FC-F679A20A65F7}" destId="{D9659561-4F7D-4D16-A03C-21FD4709ADF6}" srcOrd="0" destOrd="0" parTransId="{AAD64161-2F34-41F2-81C4-3B60E6B9A56A}" sibTransId="{9FFE95AF-E090-4EB2-8A98-8D859F2CA9BA}"/>
    <dgm:cxn modelId="{BEA089CB-96FC-4C8D-8BE9-DEBCAF0A2AE1}" type="presOf" srcId="{B332E267-D0E2-4513-AC76-77E166E11622}" destId="{C453F8FE-ED5F-465B-8819-9B841C8AE793}" srcOrd="0" destOrd="0" presId="urn:microsoft.com/office/officeart/2005/8/layout/chevron2"/>
    <dgm:cxn modelId="{DE931F73-ADE1-44E6-80E0-5B162E583661}" srcId="{026A957F-9822-4198-AEDD-31A3312D92E5}" destId="{FB0923B5-1D70-4AD7-A2FC-F679A20A65F7}" srcOrd="1" destOrd="0" parTransId="{07C66200-F696-4BF9-BC75-F78474019E16}" sibTransId="{82B39D4B-84E0-493E-A7A6-C9DF61A59DAE}"/>
    <dgm:cxn modelId="{1853A740-87BC-47D9-8F48-2C5BACAAEEBB}" srcId="{E98FBD3E-3D9C-42D9-BA7D-82BA03D903D7}" destId="{B332E267-D0E2-4513-AC76-77E166E11622}" srcOrd="0" destOrd="0" parTransId="{5E7FD49A-78F3-4966-BA4C-1D7E20CC88B0}" sibTransId="{E9D297FC-D8E3-438A-91FD-0A8106F3E65A}"/>
    <dgm:cxn modelId="{3998DD7D-3AB5-42C0-A5D1-80A7EC179768}" type="presOf" srcId="{E98FBD3E-3D9C-42D9-BA7D-82BA03D903D7}" destId="{E37F8DC5-741B-42F8-8E1C-E62105D5841E}" srcOrd="0" destOrd="0" presId="urn:microsoft.com/office/officeart/2005/8/layout/chevron2"/>
    <dgm:cxn modelId="{0FD69FD2-026E-4D03-A4CC-A147DE65040C}" type="presOf" srcId="{FB0923B5-1D70-4AD7-A2FC-F679A20A65F7}" destId="{DFFFE80B-575F-42B1-8D9A-B288ABE40598}" srcOrd="0" destOrd="0" presId="urn:microsoft.com/office/officeart/2005/8/layout/chevron2"/>
    <dgm:cxn modelId="{1124D1EE-82ED-42E2-B065-44ED3012CD60}" srcId="{026A957F-9822-4198-AEDD-31A3312D92E5}" destId="{E98FBD3E-3D9C-42D9-BA7D-82BA03D903D7}" srcOrd="0" destOrd="0" parTransId="{498F1726-5C99-4171-B981-F3841415D114}" sibTransId="{914D7992-ED9D-4600-A51A-B7F8EA82744D}"/>
    <dgm:cxn modelId="{B1CC0601-EDAA-4FC2-AEF1-8AE606FE5DAA}" type="presOf" srcId="{D9659561-4F7D-4D16-A03C-21FD4709ADF6}" destId="{94A3EF91-70FC-4636-9316-2A7E6ABD5978}" srcOrd="0" destOrd="0" presId="urn:microsoft.com/office/officeart/2005/8/layout/chevron2"/>
    <dgm:cxn modelId="{BFD7C414-90F7-485A-B8D5-5985088ACA52}" type="presOf" srcId="{026A957F-9822-4198-AEDD-31A3312D92E5}" destId="{589B3231-55CA-4107-93D2-572553CA2352}" srcOrd="0" destOrd="0" presId="urn:microsoft.com/office/officeart/2005/8/layout/chevron2"/>
    <dgm:cxn modelId="{76A961C0-F4FC-4BCC-A53A-7F6DB19DCF6F}" type="presParOf" srcId="{589B3231-55CA-4107-93D2-572553CA2352}" destId="{54016739-32E8-48CA-9554-D756B8F94313}" srcOrd="0" destOrd="0" presId="urn:microsoft.com/office/officeart/2005/8/layout/chevron2"/>
    <dgm:cxn modelId="{5020262D-9325-4860-AA9A-B7DAF0D1C7DF}" type="presParOf" srcId="{54016739-32E8-48CA-9554-D756B8F94313}" destId="{E37F8DC5-741B-42F8-8E1C-E62105D5841E}" srcOrd="0" destOrd="0" presId="urn:microsoft.com/office/officeart/2005/8/layout/chevron2"/>
    <dgm:cxn modelId="{AEDEA820-00F2-4001-81C1-B80F6B4C75FB}" type="presParOf" srcId="{54016739-32E8-48CA-9554-D756B8F94313}" destId="{C453F8FE-ED5F-465B-8819-9B841C8AE793}" srcOrd="1" destOrd="0" presId="urn:microsoft.com/office/officeart/2005/8/layout/chevron2"/>
    <dgm:cxn modelId="{2BF6A55A-63FB-42E5-B58C-ADC8208AF897}" type="presParOf" srcId="{589B3231-55CA-4107-93D2-572553CA2352}" destId="{31A62162-9F23-4FD7-8758-979AC9059B33}" srcOrd="1" destOrd="0" presId="urn:microsoft.com/office/officeart/2005/8/layout/chevron2"/>
    <dgm:cxn modelId="{75017F22-83E4-4426-A3C3-691D95C3A169}" type="presParOf" srcId="{589B3231-55CA-4107-93D2-572553CA2352}" destId="{84B02A06-0749-41D2-BD35-3441BCD4E6A8}" srcOrd="2" destOrd="0" presId="urn:microsoft.com/office/officeart/2005/8/layout/chevron2"/>
    <dgm:cxn modelId="{D7814A0A-F575-4A12-9BAF-63607B9DFC10}" type="presParOf" srcId="{84B02A06-0749-41D2-BD35-3441BCD4E6A8}" destId="{DFFFE80B-575F-42B1-8D9A-B288ABE40598}" srcOrd="0" destOrd="0" presId="urn:microsoft.com/office/officeart/2005/8/layout/chevron2"/>
    <dgm:cxn modelId="{1FE3923D-2629-4B36-8210-FAA56FFA614B}" type="presParOf" srcId="{84B02A06-0749-41D2-BD35-3441BCD4E6A8}" destId="{94A3EF91-70FC-4636-9316-2A7E6ABD59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FB943-A7D0-41DA-ABC6-0B9F982A1743}">
      <dsp:nvSpPr>
        <dsp:cNvPr id="0" name=""/>
        <dsp:cNvSpPr/>
      </dsp:nvSpPr>
      <dsp:spPr>
        <a:xfrm>
          <a:off x="-4069827" y="-624668"/>
          <a:ext cx="4849737" cy="4849737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8EFC8-D96D-4390-91A9-B1C7323A2232}">
      <dsp:nvSpPr>
        <dsp:cNvPr id="0" name=""/>
        <dsp:cNvSpPr/>
      </dsp:nvSpPr>
      <dsp:spPr>
        <a:xfrm>
          <a:off x="501556" y="360040"/>
          <a:ext cx="5024892" cy="720080"/>
        </a:xfrm>
        <a:prstGeom prst="rect">
          <a:avLst/>
        </a:prstGeom>
        <a:solidFill>
          <a:schemeClr val="accent5">
            <a:lumMod val="9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6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rPr>
            <a:t> </a:t>
          </a:r>
          <a:r>
            <a:rPr lang="ru-RU" sz="2400" b="1" kern="1200" dirty="0" smtClean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rPr>
            <a:t>НОРМАТИВНЫЕ </a:t>
          </a:r>
          <a:r>
            <a:rPr lang="ru-RU" sz="2000" b="1" kern="1200" dirty="0" smtClean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rPr>
            <a:t>правила</a:t>
          </a:r>
          <a:endParaRPr lang="ru-RU" sz="2000" b="1" kern="1200" dirty="0">
            <a:solidFill>
              <a:srgbClr val="002060"/>
            </a:solidFill>
            <a:latin typeface="Book Antiqua" panose="02040602050305030304" pitchFamily="18" charset="0"/>
            <a:ea typeface="+mn-ea"/>
            <a:cs typeface="+mn-cs"/>
          </a:endParaRPr>
        </a:p>
      </dsp:txBody>
      <dsp:txXfrm>
        <a:off x="501556" y="360040"/>
        <a:ext cx="5024892" cy="720080"/>
      </dsp:txXfrm>
    </dsp:sp>
    <dsp:sp modelId="{B4680667-6BAC-49DE-8DBD-CE19CC7C25FF}">
      <dsp:nvSpPr>
        <dsp:cNvPr id="0" name=""/>
        <dsp:cNvSpPr/>
      </dsp:nvSpPr>
      <dsp:spPr>
        <a:xfrm>
          <a:off x="51506" y="270030"/>
          <a:ext cx="900100" cy="900100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55399-B251-4BA0-8AD6-A89CADC50039}">
      <dsp:nvSpPr>
        <dsp:cNvPr id="0" name=""/>
        <dsp:cNvSpPr/>
      </dsp:nvSpPr>
      <dsp:spPr>
        <a:xfrm>
          <a:off x="763305" y="1440160"/>
          <a:ext cx="4763143" cy="72008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6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rPr>
            <a:t>ОБЯЗАТЕЛЬНЫЕ условия</a:t>
          </a:r>
          <a:endParaRPr lang="ru-RU" sz="2400" b="1" kern="1200" dirty="0">
            <a:solidFill>
              <a:srgbClr val="002060"/>
            </a:solidFill>
            <a:latin typeface="Book Antiqua" panose="02040602050305030304" pitchFamily="18" charset="0"/>
            <a:ea typeface="+mn-ea"/>
            <a:cs typeface="+mn-cs"/>
          </a:endParaRPr>
        </a:p>
      </dsp:txBody>
      <dsp:txXfrm>
        <a:off x="763305" y="1440160"/>
        <a:ext cx="4763143" cy="720080"/>
      </dsp:txXfrm>
    </dsp:sp>
    <dsp:sp modelId="{72CCA211-5DC3-4070-973A-8D2BA2255693}">
      <dsp:nvSpPr>
        <dsp:cNvPr id="0" name=""/>
        <dsp:cNvSpPr/>
      </dsp:nvSpPr>
      <dsp:spPr>
        <a:xfrm>
          <a:off x="313255" y="1350149"/>
          <a:ext cx="900100" cy="90010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218B0-9E07-4014-9896-C797CF0C7497}">
      <dsp:nvSpPr>
        <dsp:cNvPr id="0" name=""/>
        <dsp:cNvSpPr/>
      </dsp:nvSpPr>
      <dsp:spPr>
        <a:xfrm>
          <a:off x="501556" y="2462039"/>
          <a:ext cx="5024892" cy="83656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6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Book Antiqua" panose="02040602050305030304" pitchFamily="18" charset="0"/>
              <a:ea typeface="+mn-ea"/>
              <a:cs typeface="+mn-cs"/>
            </a:rPr>
            <a:t>ИНФОРМАЦИОННЫЕ правила</a:t>
          </a:r>
          <a:endParaRPr lang="ru-RU" sz="2000" b="1" kern="1200" dirty="0">
            <a:solidFill>
              <a:srgbClr val="002060"/>
            </a:solidFill>
            <a:latin typeface="Book Antiqua" panose="02040602050305030304" pitchFamily="18" charset="0"/>
            <a:ea typeface="+mn-ea"/>
            <a:cs typeface="+mn-cs"/>
          </a:endParaRPr>
        </a:p>
      </dsp:txBody>
      <dsp:txXfrm>
        <a:off x="501556" y="2462039"/>
        <a:ext cx="5024892" cy="836560"/>
      </dsp:txXfrm>
    </dsp:sp>
    <dsp:sp modelId="{28F0A044-2740-4ED2-9ACD-1833FFCE5ECD}">
      <dsp:nvSpPr>
        <dsp:cNvPr id="0" name=""/>
        <dsp:cNvSpPr/>
      </dsp:nvSpPr>
      <dsp:spPr>
        <a:xfrm>
          <a:off x="51506" y="2430270"/>
          <a:ext cx="900100" cy="90010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57D18-B14A-48E3-B7FB-920CA833DD2E}">
      <dsp:nvSpPr>
        <dsp:cNvPr id="0" name=""/>
        <dsp:cNvSpPr/>
      </dsp:nvSpPr>
      <dsp:spPr>
        <a:xfrm rot="5400000">
          <a:off x="-217341" y="220131"/>
          <a:ext cx="1448940" cy="1014258"/>
        </a:xfrm>
        <a:prstGeom prst="chevron">
          <a:avLst/>
        </a:prstGeom>
        <a:gradFill rotWithShape="0">
          <a:gsLst>
            <a:gs pos="0">
              <a:srgbClr val="FF8021">
                <a:hueOff val="0"/>
                <a:satOff val="0"/>
                <a:lumOff val="0"/>
                <a:alphaOff val="0"/>
                <a:lumMod val="95000"/>
              </a:srgbClr>
            </a:gs>
            <a:gs pos="100000">
              <a:srgbClr val="FF802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rgbClr>
            </a:gs>
          </a:gsLst>
          <a:lin ang="5400000" scaled="0"/>
        </a:gradFill>
        <a:ln w="9525" cap="flat" cmpd="sng" algn="ctr">
          <a:solidFill>
            <a:srgbClr val="FF8021">
              <a:hueOff val="0"/>
              <a:satOff val="0"/>
              <a:lumOff val="0"/>
              <a:alphaOff val="0"/>
            </a:srgb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rgbClr val="FF8021">
              <a:hueOff val="0"/>
              <a:satOff val="0"/>
              <a:lumOff val="0"/>
              <a:alphaOff val="0"/>
              <a:shade val="30000"/>
              <a:satMod val="12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1</a:t>
          </a:r>
          <a:endParaRPr lang="ru-RU" sz="2900" kern="1200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 rot="-5400000">
        <a:off x="0" y="509919"/>
        <a:ext cx="1014258" cy="434682"/>
      </dsp:txXfrm>
    </dsp:sp>
    <dsp:sp modelId="{3F3C0E6E-2FF8-4F01-97C6-999BD7C3E9D5}">
      <dsp:nvSpPr>
        <dsp:cNvPr id="0" name=""/>
        <dsp:cNvSpPr/>
      </dsp:nvSpPr>
      <dsp:spPr>
        <a:xfrm rot="5400000">
          <a:off x="4212687" y="-3195997"/>
          <a:ext cx="941811" cy="733866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F802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ffectLst/>
              <a:latin typeface="Book Antiqua" pitchFamily="18" charset="0"/>
              <a:ea typeface="Times New Roman"/>
              <a:cs typeface="Times New Roman"/>
            </a:rPr>
            <a:t>Формы, системы и размеры оплаты труда</a:t>
          </a:r>
          <a:endParaRPr lang="ru-RU" sz="2000" u="none" kern="1200" dirty="0">
            <a:solidFill>
              <a:srgbClr val="C00000"/>
            </a:solidFill>
            <a:latin typeface="Book Antiqua" pitchFamily="18" charset="0"/>
            <a:ea typeface="+mn-ea"/>
            <a:cs typeface="+mn-cs"/>
          </a:endParaRPr>
        </a:p>
      </dsp:txBody>
      <dsp:txXfrm rot="-5400000">
        <a:off x="1014259" y="48406"/>
        <a:ext cx="7292694" cy="849861"/>
      </dsp:txXfrm>
    </dsp:sp>
    <dsp:sp modelId="{630092AC-6A53-4D23-985B-EC6CF83A13B7}">
      <dsp:nvSpPr>
        <dsp:cNvPr id="0" name=""/>
        <dsp:cNvSpPr/>
      </dsp:nvSpPr>
      <dsp:spPr>
        <a:xfrm rot="5400000">
          <a:off x="-217341" y="1473090"/>
          <a:ext cx="1448940" cy="1014258"/>
        </a:xfrm>
        <a:prstGeom prst="chevron">
          <a:avLst/>
        </a:prstGeom>
        <a:gradFill rotWithShape="0">
          <a:gsLst>
            <a:gs pos="0">
              <a:srgbClr val="FF8021">
                <a:hueOff val="-515611"/>
                <a:satOff val="-6008"/>
                <a:lumOff val="-1079"/>
                <a:alphaOff val="0"/>
                <a:lumMod val="95000"/>
              </a:srgbClr>
            </a:gs>
            <a:gs pos="100000">
              <a:srgbClr val="FF8021">
                <a:hueOff val="-515611"/>
                <a:satOff val="-6008"/>
                <a:lumOff val="-1079"/>
                <a:alphaOff val="0"/>
                <a:shade val="82000"/>
                <a:satMod val="125000"/>
                <a:lumMod val="74000"/>
              </a:srgbClr>
            </a:gs>
          </a:gsLst>
          <a:lin ang="5400000" scaled="0"/>
        </a:gradFill>
        <a:ln w="9525" cap="flat" cmpd="sng" algn="ctr">
          <a:solidFill>
            <a:srgbClr val="FF8021">
              <a:hueOff val="-515611"/>
              <a:satOff val="-6008"/>
              <a:lumOff val="-1079"/>
              <a:alphaOff val="0"/>
            </a:srgb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rgbClr val="FF8021">
              <a:hueOff val="-515611"/>
              <a:satOff val="-6008"/>
              <a:lumOff val="-1079"/>
              <a:alphaOff val="0"/>
              <a:shade val="30000"/>
              <a:satMod val="12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2</a:t>
          </a:r>
          <a:endParaRPr lang="ru-RU" sz="2900" kern="1200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 rot="-5400000">
        <a:off x="0" y="1762878"/>
        <a:ext cx="1014258" cy="434682"/>
      </dsp:txXfrm>
    </dsp:sp>
    <dsp:sp modelId="{19A7FE7A-6795-4E95-9BCF-F3062091D71C}">
      <dsp:nvSpPr>
        <dsp:cNvPr id="0" name=""/>
        <dsp:cNvSpPr/>
      </dsp:nvSpPr>
      <dsp:spPr>
        <a:xfrm rot="5400000">
          <a:off x="4212687" y="-1949281"/>
          <a:ext cx="941811" cy="733866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F8021">
              <a:hueOff val="-515611"/>
              <a:satOff val="-6008"/>
              <a:lumOff val="-1079"/>
              <a:alphaOff val="0"/>
            </a:srgb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u="none" kern="1200" dirty="0" smtClean="0">
              <a:solidFill>
                <a:srgbClr val="002060"/>
              </a:solidFill>
              <a:latin typeface="Book Antiqua" pitchFamily="18" charset="0"/>
              <a:ea typeface="+mn-ea"/>
              <a:cs typeface="+mn-cs"/>
            </a:rPr>
            <a:t>Выплата пособий, компенсаций</a:t>
          </a:r>
          <a:endParaRPr lang="ru-RU" sz="2000" b="0" u="none" kern="1200" dirty="0">
            <a:solidFill>
              <a:srgbClr val="002060"/>
            </a:solidFill>
            <a:latin typeface="Book Antiqua" pitchFamily="18" charset="0"/>
            <a:ea typeface="+mn-ea"/>
            <a:cs typeface="+mn-cs"/>
          </a:endParaRPr>
        </a:p>
      </dsp:txBody>
      <dsp:txXfrm rot="-5400000">
        <a:off x="1014259" y="1295122"/>
        <a:ext cx="7292694" cy="849861"/>
      </dsp:txXfrm>
    </dsp:sp>
    <dsp:sp modelId="{A791C6D4-798C-4CF9-8EED-147B4EFD8248}">
      <dsp:nvSpPr>
        <dsp:cNvPr id="0" name=""/>
        <dsp:cNvSpPr/>
      </dsp:nvSpPr>
      <dsp:spPr>
        <a:xfrm rot="5400000">
          <a:off x="-217341" y="2726050"/>
          <a:ext cx="1448940" cy="1014258"/>
        </a:xfrm>
        <a:prstGeom prst="chevron">
          <a:avLst/>
        </a:prstGeom>
        <a:gradFill rotWithShape="0">
          <a:gsLst>
            <a:gs pos="0">
              <a:srgbClr val="FF8021">
                <a:hueOff val="-1031223"/>
                <a:satOff val="-12017"/>
                <a:lumOff val="-2158"/>
                <a:alphaOff val="0"/>
                <a:lumMod val="95000"/>
              </a:srgbClr>
            </a:gs>
            <a:gs pos="100000">
              <a:srgbClr val="FF8021">
                <a:hueOff val="-1031223"/>
                <a:satOff val="-12017"/>
                <a:lumOff val="-2158"/>
                <a:alphaOff val="0"/>
                <a:shade val="82000"/>
                <a:satMod val="125000"/>
                <a:lumMod val="74000"/>
              </a:srgbClr>
            </a:gs>
          </a:gsLst>
          <a:lin ang="5400000" scaled="0"/>
        </a:gradFill>
        <a:ln w="9525" cap="flat" cmpd="sng" algn="ctr">
          <a:solidFill>
            <a:srgbClr val="FF8021">
              <a:hueOff val="-1031223"/>
              <a:satOff val="-12017"/>
              <a:lumOff val="-2158"/>
              <a:alphaOff val="0"/>
            </a:srgb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rgbClr val="FF8021">
              <a:hueOff val="-1031223"/>
              <a:satOff val="-12017"/>
              <a:lumOff val="-2158"/>
              <a:alphaOff val="0"/>
              <a:shade val="30000"/>
              <a:satMod val="12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3</a:t>
          </a:r>
          <a:endParaRPr lang="ru-RU" sz="2900" kern="1200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 rot="-5400000">
        <a:off x="0" y="3015838"/>
        <a:ext cx="1014258" cy="434682"/>
      </dsp:txXfrm>
    </dsp:sp>
    <dsp:sp modelId="{8188B5E7-6CD6-405B-9089-723B1EA0543D}">
      <dsp:nvSpPr>
        <dsp:cNvPr id="0" name=""/>
        <dsp:cNvSpPr/>
      </dsp:nvSpPr>
      <dsp:spPr>
        <a:xfrm rot="5400000">
          <a:off x="4212687" y="-702566"/>
          <a:ext cx="941811" cy="733866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F8021">
              <a:hueOff val="-1031223"/>
              <a:satOff val="-12017"/>
              <a:lumOff val="-2158"/>
              <a:alphaOff val="0"/>
            </a:srgb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ffectLst/>
              <a:latin typeface="Book Antiqua" pitchFamily="18" charset="0"/>
              <a:ea typeface="Times New Roman"/>
              <a:cs typeface="Times New Roman"/>
            </a:rPr>
            <a:t>Механизм регулирования оплаты труда с учётом роста цен, уровня инфляции, выполнения показателей, определённых коллективным договором</a:t>
          </a:r>
          <a:endParaRPr lang="ru-RU" sz="2000" b="1" u="none" kern="1200" dirty="0">
            <a:solidFill>
              <a:srgbClr val="C00000"/>
            </a:solidFill>
            <a:latin typeface="Book Antiqua" pitchFamily="18" charset="0"/>
            <a:ea typeface="+mn-ea"/>
            <a:cs typeface="+mn-cs"/>
          </a:endParaRPr>
        </a:p>
      </dsp:txBody>
      <dsp:txXfrm rot="-5400000">
        <a:off x="1014259" y="2541837"/>
        <a:ext cx="7292694" cy="84986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37199-2E59-41F0-9AF4-2E8C666D8CAC}">
      <dsp:nvSpPr>
        <dsp:cNvPr id="0" name=""/>
        <dsp:cNvSpPr/>
      </dsp:nvSpPr>
      <dsp:spPr>
        <a:xfrm rot="5400000">
          <a:off x="5604116" y="-2333268"/>
          <a:ext cx="776206" cy="56397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Book Antiqua" pitchFamily="18" charset="0"/>
            </a:rPr>
            <a:t>ПОВРЕМЕННАЯ </a:t>
          </a:r>
          <a:endParaRPr lang="ru-RU" sz="1600" b="1" kern="1200" dirty="0">
            <a:latin typeface="Book Antiqu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Book Antiqua" pitchFamily="18" charset="0"/>
            </a:rPr>
            <a:t>СДЕЛЬНАЯ </a:t>
          </a:r>
          <a:endParaRPr lang="ru-RU" sz="1600" b="1" kern="1200" dirty="0">
            <a:latin typeface="Book Antiqua" pitchFamily="18" charset="0"/>
          </a:endParaRPr>
        </a:p>
      </dsp:txBody>
      <dsp:txXfrm rot="-5400000">
        <a:off x="3172352" y="136387"/>
        <a:ext cx="5601845" cy="700424"/>
      </dsp:txXfrm>
    </dsp:sp>
    <dsp:sp modelId="{ECD41681-49B3-4E49-AC70-643BDB73ACE3}">
      <dsp:nvSpPr>
        <dsp:cNvPr id="0" name=""/>
        <dsp:cNvSpPr/>
      </dsp:nvSpPr>
      <dsp:spPr>
        <a:xfrm>
          <a:off x="0" y="1470"/>
          <a:ext cx="3172351" cy="970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Book Antiqua" pitchFamily="18" charset="0"/>
            </a:rPr>
            <a:t>ТАРИФНАЯ </a:t>
          </a:r>
          <a:endParaRPr lang="ru-RU" sz="2000" b="1" kern="1200" dirty="0">
            <a:solidFill>
              <a:srgbClr val="002060"/>
            </a:solidFill>
            <a:latin typeface="Book Antiqua" pitchFamily="18" charset="0"/>
          </a:endParaRPr>
        </a:p>
      </dsp:txBody>
      <dsp:txXfrm>
        <a:off x="47364" y="48834"/>
        <a:ext cx="3077623" cy="875530"/>
      </dsp:txXfrm>
    </dsp:sp>
    <dsp:sp modelId="{9046EE57-2A62-48DB-B7E2-5A7542E0978A}">
      <dsp:nvSpPr>
        <dsp:cNvPr id="0" name=""/>
        <dsp:cNvSpPr/>
      </dsp:nvSpPr>
      <dsp:spPr>
        <a:xfrm rot="5400000">
          <a:off x="5560813" y="-1279637"/>
          <a:ext cx="776206" cy="56397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Book Antiqua" pitchFamily="18" charset="0"/>
            </a:rPr>
            <a:t>КОНТРАКТНАЯ ( «плавающие оклады», индивидуальные выплаты по результатам работы</a:t>
          </a:r>
          <a:endParaRPr lang="ru-RU" sz="1400" b="1" kern="1200" dirty="0">
            <a:latin typeface="Book Antiqua" pitchFamily="18" charset="0"/>
          </a:endParaRPr>
        </a:p>
      </dsp:txBody>
      <dsp:txXfrm rot="-5400000">
        <a:off x="3129049" y="1190018"/>
        <a:ext cx="5601845" cy="700424"/>
      </dsp:txXfrm>
    </dsp:sp>
    <dsp:sp modelId="{3A192859-8ED4-4C03-97B8-4F5AEA0B0EF4}">
      <dsp:nvSpPr>
        <dsp:cNvPr id="0" name=""/>
        <dsp:cNvSpPr/>
      </dsp:nvSpPr>
      <dsp:spPr>
        <a:xfrm>
          <a:off x="0" y="1020241"/>
          <a:ext cx="3172351" cy="970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Book Antiqua" pitchFamily="18" charset="0"/>
            </a:rPr>
            <a:t>БЕСТАРИФНАЯ</a:t>
          </a:r>
          <a:endParaRPr lang="ru-RU" sz="2000" b="1" kern="1200" dirty="0">
            <a:solidFill>
              <a:srgbClr val="002060"/>
            </a:solidFill>
            <a:latin typeface="Book Antiqua" pitchFamily="18" charset="0"/>
          </a:endParaRPr>
        </a:p>
      </dsp:txBody>
      <dsp:txXfrm>
        <a:off x="47364" y="1067605"/>
        <a:ext cx="3077623" cy="875530"/>
      </dsp:txXfrm>
    </dsp:sp>
    <dsp:sp modelId="{1666B361-E3A6-4855-989E-6A2CC3D5EA6D}">
      <dsp:nvSpPr>
        <dsp:cNvPr id="0" name=""/>
        <dsp:cNvSpPr/>
      </dsp:nvSpPr>
      <dsp:spPr>
        <a:xfrm rot="5400000">
          <a:off x="5604116" y="-295725"/>
          <a:ext cx="776206" cy="56397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Book Antiqua" pitchFamily="18" charset="0"/>
            </a:rPr>
            <a:t>ТСОТ +БСОТ</a:t>
          </a:r>
          <a:endParaRPr lang="ru-RU" sz="1600" b="1" kern="1200" dirty="0">
            <a:latin typeface="Book Antiqua" pitchFamily="18" charset="0"/>
          </a:endParaRPr>
        </a:p>
      </dsp:txBody>
      <dsp:txXfrm rot="-5400000">
        <a:off x="3172352" y="2173930"/>
        <a:ext cx="5601845" cy="700424"/>
      </dsp:txXfrm>
    </dsp:sp>
    <dsp:sp modelId="{3BAD975A-9DBA-4B01-A449-B4FE384C3E8D}">
      <dsp:nvSpPr>
        <dsp:cNvPr id="0" name=""/>
        <dsp:cNvSpPr/>
      </dsp:nvSpPr>
      <dsp:spPr>
        <a:xfrm>
          <a:off x="0" y="2039013"/>
          <a:ext cx="3172351" cy="970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Book Antiqua" pitchFamily="18" charset="0"/>
            </a:rPr>
            <a:t>СМЕШАННАЯ</a:t>
          </a:r>
          <a:endParaRPr lang="ru-RU" sz="2000" b="1" kern="1200" dirty="0">
            <a:solidFill>
              <a:srgbClr val="002060"/>
            </a:solidFill>
            <a:latin typeface="Book Antiqua" pitchFamily="18" charset="0"/>
          </a:endParaRPr>
        </a:p>
      </dsp:txBody>
      <dsp:txXfrm>
        <a:off x="47364" y="2086377"/>
        <a:ext cx="3077623" cy="8755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A23EE-92F7-4208-8ACC-4EF525469924}">
      <dsp:nvSpPr>
        <dsp:cNvPr id="0" name=""/>
        <dsp:cNvSpPr/>
      </dsp:nvSpPr>
      <dsp:spPr>
        <a:xfrm rot="5400000">
          <a:off x="5467694" y="-2080209"/>
          <a:ext cx="1264499" cy="57411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effectLst/>
              <a:latin typeface="Book Antiqua" pitchFamily="18" charset="0"/>
              <a:ea typeface="Times New Roman"/>
              <a:cs typeface="Times New Roman"/>
            </a:rPr>
            <a:t>Опла­та труда про­из­во­дит­ся за фак­ти­че­ски от­ра­бо­тан­ное время, неза­ви­си­мо от ре­зуль­та­тов ра­бо­ты</a:t>
          </a:r>
          <a:endParaRPr lang="ru-RU" sz="1600" kern="1200" dirty="0">
            <a:latin typeface="Book Antiqua" pitchFamily="18" charset="0"/>
          </a:endParaRPr>
        </a:p>
      </dsp:txBody>
      <dsp:txXfrm rot="-5400000">
        <a:off x="3229382" y="219831"/>
        <a:ext cx="5679395" cy="1141043"/>
      </dsp:txXfrm>
    </dsp:sp>
    <dsp:sp modelId="{1B7F5C3F-E089-46AA-8896-FA051891DA06}">
      <dsp:nvSpPr>
        <dsp:cNvPr id="0" name=""/>
        <dsp:cNvSpPr/>
      </dsp:nvSpPr>
      <dsp:spPr>
        <a:xfrm>
          <a:off x="0" y="39"/>
          <a:ext cx="3229382" cy="15806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Book Antiqua" pitchFamily="18" charset="0"/>
            </a:rPr>
            <a:t>Повременная</a:t>
          </a:r>
          <a:endParaRPr lang="ru-RU" sz="2000" b="1" kern="1200" dirty="0">
            <a:solidFill>
              <a:srgbClr val="002060"/>
            </a:solidFill>
            <a:latin typeface="Book Antiqua" pitchFamily="18" charset="0"/>
          </a:endParaRPr>
        </a:p>
      </dsp:txBody>
      <dsp:txXfrm>
        <a:off x="77160" y="77199"/>
        <a:ext cx="3075062" cy="1426304"/>
      </dsp:txXfrm>
    </dsp:sp>
    <dsp:sp modelId="{52C77AB9-139F-46BC-A814-3C5AECED34DE}">
      <dsp:nvSpPr>
        <dsp:cNvPr id="0" name=""/>
        <dsp:cNvSpPr/>
      </dsp:nvSpPr>
      <dsp:spPr>
        <a:xfrm rot="5400000">
          <a:off x="5467694" y="-420553"/>
          <a:ext cx="1264499" cy="57411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ffectLst/>
              <a:latin typeface="Book Antiqua" pitchFamily="18" charset="0"/>
              <a:ea typeface="Times New Roman"/>
              <a:cs typeface="Times New Roman"/>
            </a:rPr>
            <a:t>Опла­та труда про­из­во­дит­ся за объем вы­пол­нен­ных работ, неза­ви­си­мо от по­тра­чен­но­го вре­ме­ни</a:t>
          </a:r>
          <a:endParaRPr lang="ru-RU" sz="2000" kern="1200" dirty="0">
            <a:latin typeface="Book Antiqua" pitchFamily="18" charset="0"/>
          </a:endParaRPr>
        </a:p>
      </dsp:txBody>
      <dsp:txXfrm rot="-5400000">
        <a:off x="3229382" y="1879487"/>
        <a:ext cx="5679395" cy="1141043"/>
      </dsp:txXfrm>
    </dsp:sp>
    <dsp:sp modelId="{8868EDFA-C80E-480C-9786-303BB74B777F}">
      <dsp:nvSpPr>
        <dsp:cNvPr id="0" name=""/>
        <dsp:cNvSpPr/>
      </dsp:nvSpPr>
      <dsp:spPr>
        <a:xfrm>
          <a:off x="0" y="1659695"/>
          <a:ext cx="3229382" cy="15806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Book Antiqua" pitchFamily="18" charset="0"/>
            </a:rPr>
            <a:t>Сдельная</a:t>
          </a:r>
          <a:endParaRPr lang="ru-RU" sz="2000" b="1" kern="1200" dirty="0">
            <a:solidFill>
              <a:srgbClr val="002060"/>
            </a:solidFill>
            <a:latin typeface="Book Antiqua" pitchFamily="18" charset="0"/>
          </a:endParaRPr>
        </a:p>
      </dsp:txBody>
      <dsp:txXfrm>
        <a:off x="77160" y="1736855"/>
        <a:ext cx="3075062" cy="1426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57D18-B14A-48E3-B7FB-920CA833DD2E}">
      <dsp:nvSpPr>
        <dsp:cNvPr id="0" name=""/>
        <dsp:cNvSpPr/>
      </dsp:nvSpPr>
      <dsp:spPr>
        <a:xfrm rot="5400000">
          <a:off x="-217341" y="220131"/>
          <a:ext cx="1448940" cy="1014258"/>
        </a:xfrm>
        <a:prstGeom prst="chevron">
          <a:avLst/>
        </a:prstGeom>
        <a:solidFill>
          <a:srgbClr val="00B0F0"/>
        </a:solidFill>
        <a:ln w="9525" cap="flat" cmpd="sng" algn="ctr">
          <a:solidFill>
            <a:srgbClr val="FF8021">
              <a:hueOff val="0"/>
              <a:satOff val="0"/>
              <a:lumOff val="0"/>
              <a:alphaOff val="0"/>
            </a:srgb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rgbClr val="FF8021">
              <a:hueOff val="0"/>
              <a:satOff val="0"/>
              <a:lumOff val="0"/>
              <a:alphaOff val="0"/>
              <a:shade val="30000"/>
              <a:satMod val="12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7030A0"/>
            </a:solidFill>
            <a:latin typeface="Trebuchet MS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  <a:latin typeface="Trebuchet MS"/>
              <a:ea typeface="+mn-ea"/>
              <a:cs typeface="+mn-cs"/>
            </a:rPr>
            <a:t>1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  <a:latin typeface="Trebuchet MS"/>
              <a:ea typeface="+mn-ea"/>
              <a:cs typeface="+mn-cs"/>
            </a:rPr>
            <a:t>этап</a:t>
          </a:r>
          <a:endParaRPr lang="ru-RU" sz="2000" b="1" kern="1200" dirty="0">
            <a:solidFill>
              <a:srgbClr val="7030A0"/>
            </a:solidFill>
            <a:latin typeface="Trebuchet MS"/>
            <a:ea typeface="+mn-ea"/>
            <a:cs typeface="+mn-cs"/>
          </a:endParaRPr>
        </a:p>
      </dsp:txBody>
      <dsp:txXfrm rot="-5400000">
        <a:off x="0" y="509919"/>
        <a:ext cx="1014258" cy="434682"/>
      </dsp:txXfrm>
    </dsp:sp>
    <dsp:sp modelId="{3F3C0E6E-2FF8-4F01-97C6-999BD7C3E9D5}">
      <dsp:nvSpPr>
        <dsp:cNvPr id="0" name=""/>
        <dsp:cNvSpPr/>
      </dsp:nvSpPr>
      <dsp:spPr>
        <a:xfrm rot="5400000">
          <a:off x="3069564" y="-2052874"/>
          <a:ext cx="942306" cy="505291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F802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u="none" kern="1200" dirty="0" smtClean="0">
              <a:solidFill>
                <a:srgbClr val="C00000"/>
              </a:solidFill>
              <a:latin typeface="Book Antiqua" pitchFamily="18" charset="0"/>
              <a:ea typeface="+mn-ea"/>
              <a:cs typeface="+mn-cs"/>
            </a:rPr>
            <a:t>Подготовка проекта и заключение КД</a:t>
          </a:r>
          <a:endParaRPr lang="ru-RU" sz="1900" b="1" u="none" kern="1200" dirty="0">
            <a:solidFill>
              <a:srgbClr val="C00000"/>
            </a:solidFill>
            <a:latin typeface="Book Antiqua" pitchFamily="18" charset="0"/>
            <a:ea typeface="+mn-ea"/>
            <a:cs typeface="+mn-cs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u="none" kern="1200" dirty="0" smtClean="0">
              <a:solidFill>
                <a:srgbClr val="C00000"/>
              </a:solidFill>
              <a:latin typeface="Book Antiqua" pitchFamily="18" charset="0"/>
              <a:ea typeface="+mn-ea"/>
              <a:cs typeface="+mn-cs"/>
            </a:rPr>
            <a:t>Внесение изменений, дополнений в КД</a:t>
          </a:r>
          <a:endParaRPr lang="ru-RU" sz="1900" b="1" u="none" kern="1200" dirty="0">
            <a:solidFill>
              <a:srgbClr val="C00000"/>
            </a:solidFill>
            <a:latin typeface="Book Antiqua" pitchFamily="18" charset="0"/>
            <a:ea typeface="+mn-ea"/>
            <a:cs typeface="+mn-cs"/>
          </a:endParaRPr>
        </a:p>
      </dsp:txBody>
      <dsp:txXfrm rot="-5400000">
        <a:off x="1014258" y="48432"/>
        <a:ext cx="5006919" cy="850306"/>
      </dsp:txXfrm>
    </dsp:sp>
    <dsp:sp modelId="{630092AC-6A53-4D23-985B-EC6CF83A13B7}">
      <dsp:nvSpPr>
        <dsp:cNvPr id="0" name=""/>
        <dsp:cNvSpPr/>
      </dsp:nvSpPr>
      <dsp:spPr>
        <a:xfrm rot="5400000">
          <a:off x="-217341" y="1473090"/>
          <a:ext cx="1448940" cy="1014258"/>
        </a:xfrm>
        <a:prstGeom prst="chevron">
          <a:avLst/>
        </a:prstGeom>
        <a:solidFill>
          <a:srgbClr val="00B050"/>
        </a:solidFill>
        <a:ln w="9525" cap="flat" cmpd="sng" algn="ctr">
          <a:solidFill>
            <a:srgbClr val="FF8021">
              <a:hueOff val="-515611"/>
              <a:satOff val="-6008"/>
              <a:lumOff val="-1079"/>
              <a:alphaOff val="0"/>
            </a:srgb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rgbClr val="FF8021">
              <a:hueOff val="-515611"/>
              <a:satOff val="-6008"/>
              <a:lumOff val="-1079"/>
              <a:alphaOff val="0"/>
              <a:shade val="30000"/>
              <a:satMod val="12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7030A0"/>
            </a:solidFill>
            <a:latin typeface="Trebuchet MS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  <a:latin typeface="Trebuchet MS"/>
              <a:ea typeface="+mn-ea"/>
              <a:cs typeface="+mn-cs"/>
            </a:rPr>
            <a:t>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  <a:latin typeface="Trebuchet MS"/>
              <a:ea typeface="+mn-ea"/>
              <a:cs typeface="+mn-cs"/>
            </a:rPr>
            <a:t> этап</a:t>
          </a:r>
          <a:endParaRPr lang="ru-RU" sz="2000" b="1" kern="1200" dirty="0">
            <a:solidFill>
              <a:srgbClr val="7030A0"/>
            </a:solidFill>
            <a:latin typeface="Trebuchet MS"/>
            <a:ea typeface="+mn-ea"/>
            <a:cs typeface="+mn-cs"/>
          </a:endParaRPr>
        </a:p>
      </dsp:txBody>
      <dsp:txXfrm rot="-5400000">
        <a:off x="0" y="1762878"/>
        <a:ext cx="1014258" cy="434682"/>
      </dsp:txXfrm>
    </dsp:sp>
    <dsp:sp modelId="{19A7FE7A-6795-4E95-9BCF-F3062091D71C}">
      <dsp:nvSpPr>
        <dsp:cNvPr id="0" name=""/>
        <dsp:cNvSpPr/>
      </dsp:nvSpPr>
      <dsp:spPr>
        <a:xfrm rot="5400000">
          <a:off x="3069812" y="-806406"/>
          <a:ext cx="941811" cy="505291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F8021">
              <a:hueOff val="-515611"/>
              <a:satOff val="-6008"/>
              <a:lumOff val="-1079"/>
              <a:alphaOff val="0"/>
            </a:srgb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u="none" kern="1200" dirty="0" smtClean="0">
              <a:solidFill>
                <a:srgbClr val="C00000"/>
              </a:solidFill>
              <a:latin typeface="Book Antiqua" pitchFamily="18" charset="0"/>
              <a:ea typeface="+mn-ea"/>
              <a:cs typeface="+mn-cs"/>
            </a:rPr>
            <a:t>Реализация сторонами обязательств КД</a:t>
          </a:r>
          <a:endParaRPr lang="ru-RU" sz="2000" b="1" u="none" kern="1200" dirty="0">
            <a:solidFill>
              <a:srgbClr val="C00000"/>
            </a:solidFill>
            <a:latin typeface="Book Antiqua" pitchFamily="18" charset="0"/>
            <a:ea typeface="+mn-ea"/>
            <a:cs typeface="+mn-cs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u="none" kern="1200" dirty="0" smtClean="0">
              <a:solidFill>
                <a:srgbClr val="C00000"/>
              </a:solidFill>
              <a:latin typeface="Book Antiqua" pitchFamily="18" charset="0"/>
              <a:ea typeface="+mn-ea"/>
              <a:cs typeface="+mn-cs"/>
            </a:rPr>
            <a:t>Текущий контроль</a:t>
          </a:r>
          <a:endParaRPr lang="ru-RU" sz="2000" b="1" u="none" kern="1200" dirty="0">
            <a:solidFill>
              <a:srgbClr val="C00000"/>
            </a:solidFill>
            <a:latin typeface="Book Antiqua" pitchFamily="18" charset="0"/>
            <a:ea typeface="+mn-ea"/>
            <a:cs typeface="+mn-cs"/>
          </a:endParaRPr>
        </a:p>
      </dsp:txBody>
      <dsp:txXfrm rot="-5400000">
        <a:off x="1014259" y="1295122"/>
        <a:ext cx="5006944" cy="849861"/>
      </dsp:txXfrm>
    </dsp:sp>
    <dsp:sp modelId="{A791C6D4-798C-4CF9-8EED-147B4EFD8248}">
      <dsp:nvSpPr>
        <dsp:cNvPr id="0" name=""/>
        <dsp:cNvSpPr/>
      </dsp:nvSpPr>
      <dsp:spPr>
        <a:xfrm rot="5400000">
          <a:off x="-217341" y="2726050"/>
          <a:ext cx="1448940" cy="1014258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8021">
              <a:hueOff val="-1031223"/>
              <a:satOff val="-12017"/>
              <a:lumOff val="-2158"/>
              <a:alphaOff val="0"/>
            </a:srgb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rgbClr val="FF8021">
              <a:hueOff val="-1031223"/>
              <a:satOff val="-12017"/>
              <a:lumOff val="-2158"/>
              <a:alphaOff val="0"/>
              <a:shade val="30000"/>
              <a:satMod val="12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7030A0"/>
            </a:solidFill>
            <a:latin typeface="Trebuchet MS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  <a:latin typeface="Trebuchet MS"/>
              <a:ea typeface="+mn-ea"/>
              <a:cs typeface="+mn-cs"/>
            </a:rPr>
            <a:t>3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  <a:latin typeface="Trebuchet MS"/>
              <a:ea typeface="+mn-ea"/>
              <a:cs typeface="+mn-cs"/>
            </a:rPr>
            <a:t>этап</a:t>
          </a:r>
          <a:endParaRPr lang="ru-RU" sz="2000" b="1" kern="1200" dirty="0">
            <a:solidFill>
              <a:srgbClr val="7030A0"/>
            </a:solidFill>
            <a:latin typeface="Trebuchet MS"/>
            <a:ea typeface="+mn-ea"/>
            <a:cs typeface="+mn-cs"/>
          </a:endParaRPr>
        </a:p>
      </dsp:txBody>
      <dsp:txXfrm rot="-5400000">
        <a:off x="0" y="3015838"/>
        <a:ext cx="1014258" cy="434682"/>
      </dsp:txXfrm>
    </dsp:sp>
    <dsp:sp modelId="{8188B5E7-6CD6-405B-9089-723B1EA0543D}">
      <dsp:nvSpPr>
        <dsp:cNvPr id="0" name=""/>
        <dsp:cNvSpPr/>
      </dsp:nvSpPr>
      <dsp:spPr>
        <a:xfrm rot="5400000">
          <a:off x="3069812" y="440308"/>
          <a:ext cx="941811" cy="505291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F8021">
              <a:hueOff val="-1031223"/>
              <a:satOff val="-12017"/>
              <a:lumOff val="-2158"/>
              <a:alphaOff val="0"/>
            </a:srgb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u="none" kern="1200" dirty="0" smtClean="0">
              <a:solidFill>
                <a:srgbClr val="C00000"/>
              </a:solidFill>
              <a:latin typeface="Book Antiqua" pitchFamily="18" charset="0"/>
              <a:ea typeface="+mn-ea"/>
              <a:cs typeface="+mn-cs"/>
            </a:rPr>
            <a:t>Подведение итогов выполнения КД</a:t>
          </a:r>
          <a:endParaRPr lang="ru-RU" sz="2000" b="1" u="none" kern="1200" dirty="0">
            <a:solidFill>
              <a:srgbClr val="C00000"/>
            </a:solidFill>
            <a:latin typeface="Book Antiqua" pitchFamily="18" charset="0"/>
            <a:ea typeface="+mn-ea"/>
            <a:cs typeface="+mn-cs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u="none" kern="1200" dirty="0" smtClean="0">
              <a:solidFill>
                <a:srgbClr val="C00000"/>
              </a:solidFill>
              <a:latin typeface="Book Antiqua" pitchFamily="18" charset="0"/>
              <a:ea typeface="+mn-ea"/>
              <a:cs typeface="+mn-cs"/>
            </a:rPr>
            <a:t>Итоговый контроль</a:t>
          </a:r>
          <a:endParaRPr lang="ru-RU" sz="2000" b="1" u="none" kern="1200" dirty="0">
            <a:solidFill>
              <a:srgbClr val="C00000"/>
            </a:solidFill>
            <a:latin typeface="Book Antiqua" pitchFamily="18" charset="0"/>
            <a:ea typeface="+mn-ea"/>
            <a:cs typeface="+mn-cs"/>
          </a:endParaRPr>
        </a:p>
      </dsp:txBody>
      <dsp:txXfrm rot="-5400000">
        <a:off x="1014259" y="2541837"/>
        <a:ext cx="5006944" cy="8498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BEDC9-A98F-4016-8134-09FBBFFB50BC}">
      <dsp:nvSpPr>
        <dsp:cNvPr id="0" name=""/>
        <dsp:cNvSpPr/>
      </dsp:nvSpPr>
      <dsp:spPr>
        <a:xfrm>
          <a:off x="0" y="4058529"/>
          <a:ext cx="9144000" cy="13320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 Antiqua" pitchFamily="18" charset="0"/>
            </a:rPr>
            <a:t> </a:t>
          </a:r>
          <a:r>
            <a:rPr lang="ru-RU" sz="1600" b="1" i="1" kern="1200" dirty="0" smtClean="0">
              <a:solidFill>
                <a:srgbClr val="002060"/>
              </a:solidFill>
              <a:latin typeface="Book Antiqua" pitchFamily="18" charset="0"/>
            </a:rPr>
            <a:t>СТОРОНА</a:t>
          </a:r>
          <a:r>
            <a:rPr lang="ru-RU" sz="1600" b="1" kern="1200" dirty="0" smtClean="0">
              <a:solidFill>
                <a:srgbClr val="002060"/>
              </a:solidFill>
              <a:latin typeface="Book Antiqua" pitchFamily="18" charset="0"/>
            </a:rPr>
            <a:t>, </a:t>
          </a:r>
          <a:r>
            <a:rPr lang="ru-RU" sz="1600" b="0" kern="1200" dirty="0" smtClean="0">
              <a:solidFill>
                <a:srgbClr val="002060"/>
              </a:solidFill>
              <a:latin typeface="Book Antiqua" pitchFamily="18" charset="0"/>
            </a:rPr>
            <a:t>ПОЛУЧИВШАЯ</a:t>
          </a:r>
          <a:r>
            <a:rPr lang="ru-RU" sz="1600" b="1" kern="1200" dirty="0" smtClean="0">
              <a:solidFill>
                <a:srgbClr val="002060"/>
              </a:solidFill>
              <a:latin typeface="Book Antiqua" pitchFamily="18" charset="0"/>
            </a:rPr>
            <a:t> </a:t>
          </a:r>
          <a:r>
            <a:rPr lang="ru-RU" sz="1600" b="0" kern="1200" dirty="0" smtClean="0">
              <a:solidFill>
                <a:srgbClr val="002060"/>
              </a:solidFill>
              <a:latin typeface="Book Antiqua" pitchFamily="18" charset="0"/>
            </a:rPr>
            <a:t>ПРЕДЛОЖЕНИЕ</a:t>
          </a:r>
          <a:r>
            <a:rPr lang="ru-RU" sz="1600" b="1" kern="1200" dirty="0" smtClean="0">
              <a:solidFill>
                <a:srgbClr val="002060"/>
              </a:solidFill>
              <a:latin typeface="Book Antiqua" pitchFamily="18" charset="0"/>
            </a:rPr>
            <a:t>, </a:t>
          </a:r>
          <a:r>
            <a:rPr lang="ru-RU" sz="1600" b="1" i="1" kern="1200" dirty="0" smtClean="0">
              <a:solidFill>
                <a:srgbClr val="002060"/>
              </a:solidFill>
              <a:latin typeface="Book Antiqua" pitchFamily="18" charset="0"/>
            </a:rPr>
            <a:t>ОБЯЗАНА</a:t>
          </a:r>
          <a:r>
            <a:rPr lang="ru-RU" sz="1600" b="1" kern="1200" dirty="0" smtClean="0">
              <a:solidFill>
                <a:srgbClr val="002060"/>
              </a:solidFill>
              <a:latin typeface="Book Antiqua" pitchFamily="18" charset="0"/>
            </a:rPr>
            <a:t> </a:t>
          </a:r>
          <a:r>
            <a:rPr lang="ru-RU" sz="1600" b="1" kern="1200" dirty="0" smtClean="0">
              <a:solidFill>
                <a:srgbClr val="FF0000"/>
              </a:solidFill>
              <a:latin typeface="Book Antiqua" pitchFamily="18" charset="0"/>
            </a:rPr>
            <a:t>В  7-ДНЕВНЫЙ СРОК </a:t>
          </a:r>
          <a:r>
            <a:rPr lang="ru-RU" sz="1600" b="1" kern="1200" dirty="0" smtClean="0">
              <a:solidFill>
                <a:srgbClr val="002060"/>
              </a:solidFill>
              <a:latin typeface="Book Antiqua" pitchFamily="18" charset="0"/>
            </a:rPr>
            <a:t> ВСТУПИТЬ В КОЛЛЕКТИВНЫЕ ПЕРЕГОВОРЫ </a:t>
          </a:r>
          <a:r>
            <a:rPr lang="ru-RU" sz="1600" b="1" kern="1200" dirty="0" smtClean="0">
              <a:solidFill>
                <a:srgbClr val="FF0000"/>
              </a:solidFill>
              <a:latin typeface="Book Antiqua" pitchFamily="18" charset="0"/>
            </a:rPr>
            <a:t>(ч.2. ст.36  ТК РФ)</a:t>
          </a:r>
          <a:endParaRPr lang="ru-RU" sz="1600" b="1" kern="1200" dirty="0">
            <a:solidFill>
              <a:srgbClr val="FF0000"/>
            </a:solidFill>
            <a:latin typeface="Book Antiqua" pitchFamily="18" charset="0"/>
          </a:endParaRPr>
        </a:p>
      </dsp:txBody>
      <dsp:txXfrm>
        <a:off x="0" y="4058529"/>
        <a:ext cx="9144000" cy="719333"/>
      </dsp:txXfrm>
    </dsp:sp>
    <dsp:sp modelId="{AE95A0F6-D9F0-402F-B592-D167C7FEC154}">
      <dsp:nvSpPr>
        <dsp:cNvPr id="0" name=""/>
        <dsp:cNvSpPr/>
      </dsp:nvSpPr>
      <dsp:spPr>
        <a:xfrm>
          <a:off x="0" y="4778816"/>
          <a:ext cx="4572000" cy="61276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Book Antiqua" pitchFamily="18" charset="0"/>
            </a:rPr>
            <a:t>Направление ответа( с указанием представителей в комиссии и их полномочий)</a:t>
          </a:r>
          <a:endParaRPr lang="ru-RU" sz="1500" b="1" kern="1200" dirty="0">
            <a:latin typeface="Book Antiqua" pitchFamily="18" charset="0"/>
          </a:endParaRPr>
        </a:p>
      </dsp:txBody>
      <dsp:txXfrm>
        <a:off x="0" y="4778816"/>
        <a:ext cx="4572000" cy="612765"/>
      </dsp:txXfrm>
    </dsp:sp>
    <dsp:sp modelId="{8BB1EBB8-FC31-44B9-8251-18D624BDDEE9}">
      <dsp:nvSpPr>
        <dsp:cNvPr id="0" name=""/>
        <dsp:cNvSpPr/>
      </dsp:nvSpPr>
      <dsp:spPr>
        <a:xfrm>
          <a:off x="4572000" y="4751221"/>
          <a:ext cx="4572000" cy="612765"/>
        </a:xfrm>
        <a:prstGeom prst="rect">
          <a:avLst/>
        </a:prstGeom>
        <a:solidFill>
          <a:schemeClr val="accent5">
            <a:tint val="40000"/>
            <a:alpha val="90000"/>
            <a:hueOff val="-3685276"/>
            <a:satOff val="-7169"/>
            <a:lumOff val="-211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Book Antiqua" pitchFamily="18" charset="0"/>
            </a:rPr>
            <a:t>Неполучение ответа</a:t>
          </a:r>
          <a:r>
            <a:rPr lang="ru-RU" sz="1100" b="1" kern="1200" dirty="0" smtClean="0">
              <a:latin typeface="Book Antiqua" pitchFamily="18" charset="0"/>
            </a:rPr>
            <a:t>=</a:t>
          </a:r>
          <a:r>
            <a:rPr lang="ru-RU" sz="1200" b="1" kern="1200" dirty="0" smtClean="0">
              <a:latin typeface="Book Antiqua" pitchFamily="18" charset="0"/>
            </a:rPr>
            <a:t>отказ от вступления в коллективные переговоры </a:t>
          </a:r>
          <a:r>
            <a:rPr lang="ru-RU" sz="1200" b="1" kern="1200" dirty="0" smtClean="0">
              <a:solidFill>
                <a:srgbClr val="FF0000"/>
              </a:solidFill>
              <a:latin typeface="Book Antiqua" pitchFamily="18" charset="0"/>
            </a:rPr>
            <a:t>(правовые последствия- административная ответственность работодателя по ст.25.8.КоАП РФ)</a:t>
          </a:r>
          <a:endParaRPr lang="ru-RU" sz="1200" b="1" kern="1200" dirty="0">
            <a:solidFill>
              <a:srgbClr val="FF0000"/>
            </a:solidFill>
            <a:latin typeface="Book Antiqua" pitchFamily="18" charset="0"/>
          </a:endParaRPr>
        </a:p>
      </dsp:txBody>
      <dsp:txXfrm>
        <a:off x="4572000" y="4751221"/>
        <a:ext cx="4572000" cy="612765"/>
      </dsp:txXfrm>
    </dsp:sp>
    <dsp:sp modelId="{FCA78BF0-BC8F-46E7-AD36-D2C9940AD0D3}">
      <dsp:nvSpPr>
        <dsp:cNvPr id="0" name=""/>
        <dsp:cNvSpPr/>
      </dsp:nvSpPr>
      <dsp:spPr>
        <a:xfrm rot="10800000">
          <a:off x="0" y="2029741"/>
          <a:ext cx="9144000" cy="2048769"/>
        </a:xfrm>
        <a:prstGeom prst="upArrowCallout">
          <a:avLst/>
        </a:prstGeom>
        <a:solidFill>
          <a:schemeClr val="accent5">
            <a:hueOff val="-5221621"/>
            <a:satOff val="-6061"/>
            <a:lumOff val="-13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002060"/>
              </a:solidFill>
              <a:latin typeface="Book Antiqua" pitchFamily="18" charset="0"/>
            </a:rPr>
            <a:t>ПРЕДЛОЖЕНИЯ В ПИСЬМЕННОЙ ФОРМЕ</a:t>
          </a:r>
          <a:endParaRPr lang="ru-RU" sz="2500" b="1" kern="1200" dirty="0">
            <a:solidFill>
              <a:srgbClr val="002060"/>
            </a:solidFill>
            <a:latin typeface="Book Antiqua" pitchFamily="18" charset="0"/>
          </a:endParaRPr>
        </a:p>
      </dsp:txBody>
      <dsp:txXfrm rot="-10800000">
        <a:off x="0" y="2029741"/>
        <a:ext cx="9144000" cy="719118"/>
      </dsp:txXfrm>
    </dsp:sp>
    <dsp:sp modelId="{FF5E7F2A-B4F9-4E54-9627-5F26826FDA29}">
      <dsp:nvSpPr>
        <dsp:cNvPr id="0" name=""/>
        <dsp:cNvSpPr/>
      </dsp:nvSpPr>
      <dsp:spPr>
        <a:xfrm>
          <a:off x="2167" y="2748859"/>
          <a:ext cx="4446984" cy="612582"/>
        </a:xfrm>
        <a:prstGeom prst="rect">
          <a:avLst/>
        </a:prstGeom>
        <a:solidFill>
          <a:schemeClr val="accent5">
            <a:tint val="40000"/>
            <a:alpha val="90000"/>
            <a:hueOff val="-7370553"/>
            <a:satOff val="-14338"/>
            <a:lumOff val="-422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 Antiqua" pitchFamily="18" charset="0"/>
            </a:rPr>
            <a:t>Работники</a:t>
          </a:r>
          <a:r>
            <a:rPr lang="ru-RU" sz="1600" kern="1200" dirty="0" smtClean="0">
              <a:latin typeface="Book Antiqua" pitchFamily="18" charset="0"/>
            </a:rPr>
            <a:t>(представитель- </a:t>
          </a:r>
          <a:r>
            <a:rPr lang="ru-RU" sz="1600" b="1" kern="1200" dirty="0" smtClean="0">
              <a:latin typeface="Book Antiqua" pitchFamily="18" charset="0"/>
            </a:rPr>
            <a:t>ППО</a:t>
          </a:r>
          <a:r>
            <a:rPr lang="ru-RU" sz="1600" kern="1200" dirty="0" smtClean="0">
              <a:latin typeface="Book Antiqua" pitchFamily="18" charset="0"/>
            </a:rPr>
            <a:t>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 Antiqua" pitchFamily="18" charset="0"/>
            </a:rPr>
            <a:t> </a:t>
          </a:r>
          <a:r>
            <a:rPr lang="ru-RU" sz="1600" b="1" kern="1200" dirty="0" smtClean="0">
              <a:solidFill>
                <a:srgbClr val="FF0000"/>
              </a:solidFill>
              <a:latin typeface="Book Antiqua" pitchFamily="18" charset="0"/>
            </a:rPr>
            <a:t>(ст.30 ТК РФ)</a:t>
          </a:r>
          <a:endParaRPr lang="ru-RU" sz="1600" b="1" kern="1200" dirty="0">
            <a:solidFill>
              <a:srgbClr val="FF0000"/>
            </a:solidFill>
            <a:latin typeface="Book Antiqua" pitchFamily="18" charset="0"/>
          </a:endParaRPr>
        </a:p>
      </dsp:txBody>
      <dsp:txXfrm>
        <a:off x="2167" y="2748859"/>
        <a:ext cx="4446984" cy="612582"/>
      </dsp:txXfrm>
    </dsp:sp>
    <dsp:sp modelId="{75BA6904-67A5-4E8D-96AB-3A0FFEC68CB2}">
      <dsp:nvSpPr>
        <dsp:cNvPr id="0" name=""/>
        <dsp:cNvSpPr/>
      </dsp:nvSpPr>
      <dsp:spPr>
        <a:xfrm>
          <a:off x="4449152" y="2748859"/>
          <a:ext cx="4692680" cy="612582"/>
        </a:xfrm>
        <a:prstGeom prst="rect">
          <a:avLst/>
        </a:prstGeom>
        <a:solidFill>
          <a:schemeClr val="accent5">
            <a:tint val="40000"/>
            <a:alpha val="90000"/>
            <a:hueOff val="-11055829"/>
            <a:satOff val="-21507"/>
            <a:lumOff val="-634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 Antiqua" pitchFamily="18" charset="0"/>
            </a:rPr>
            <a:t>Работодатель</a:t>
          </a:r>
          <a:r>
            <a:rPr lang="ru-RU" sz="1600" kern="1200" dirty="0" smtClean="0">
              <a:latin typeface="Book Antiqua" pitchFamily="18" charset="0"/>
            </a:rPr>
            <a:t>(представитель – руководитель) </a:t>
          </a:r>
          <a:r>
            <a:rPr lang="ru-RU" sz="1600" kern="1200" dirty="0" smtClean="0">
              <a:solidFill>
                <a:srgbClr val="FF0000"/>
              </a:solidFill>
              <a:latin typeface="Book Antiqua" pitchFamily="18" charset="0"/>
            </a:rPr>
            <a:t>(</a:t>
          </a:r>
          <a:r>
            <a:rPr lang="ru-RU" sz="1600" b="1" kern="1200" dirty="0" smtClean="0">
              <a:solidFill>
                <a:srgbClr val="FF0000"/>
              </a:solidFill>
              <a:latin typeface="Book Antiqua" pitchFamily="18" charset="0"/>
            </a:rPr>
            <a:t>ст.33 ТК РФ) </a:t>
          </a:r>
          <a:endParaRPr lang="ru-RU" sz="1600" b="1" kern="1200" dirty="0">
            <a:solidFill>
              <a:srgbClr val="FF0000"/>
            </a:solidFill>
            <a:latin typeface="Book Antiqua" pitchFamily="18" charset="0"/>
          </a:endParaRPr>
        </a:p>
      </dsp:txBody>
      <dsp:txXfrm>
        <a:off x="4449152" y="2748859"/>
        <a:ext cx="4692680" cy="612582"/>
      </dsp:txXfrm>
    </dsp:sp>
    <dsp:sp modelId="{678FB41B-4D46-42D5-995B-9E96D60B34A1}">
      <dsp:nvSpPr>
        <dsp:cNvPr id="0" name=""/>
        <dsp:cNvSpPr/>
      </dsp:nvSpPr>
      <dsp:spPr>
        <a:xfrm rot="10800000">
          <a:off x="0" y="953"/>
          <a:ext cx="9144000" cy="2048769"/>
        </a:xfrm>
        <a:prstGeom prst="upArrowCallout">
          <a:avLst/>
        </a:prstGeom>
        <a:solidFill>
          <a:schemeClr val="accent5">
            <a:hueOff val="-10443243"/>
            <a:satOff val="-12122"/>
            <a:lumOff val="-27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  <a:latin typeface="Book Antiqua" pitchFamily="18" charset="0"/>
            </a:rPr>
            <a:t>ИНИЦИАТИВА СТОРОНЫ </a:t>
          </a:r>
          <a:r>
            <a:rPr lang="ru-RU" sz="1800" b="1" kern="1200" dirty="0" smtClean="0">
              <a:solidFill>
                <a:srgbClr val="002060"/>
              </a:solidFill>
              <a:latin typeface="Book Antiqua" pitchFamily="18" charset="0"/>
            </a:rPr>
            <a:t>(работники или работодатель)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Book Antiqua" pitchFamily="18" charset="0"/>
            </a:rPr>
            <a:t>ПО ПРОВЕДЕНИЮ КОЛЛЕКТИВНЫХ ПЕРЕГОВОРОВ ПО ПОДГОТОВКЕ, ЗАКЛЮЧЕНИЮ ИЛИ ИЗМЕНЕНИЮ КОЛЛЕКТИВНОГО ДОГОВОРА</a:t>
          </a:r>
          <a:endParaRPr lang="ru-RU" sz="1800" b="1" kern="1200" dirty="0">
            <a:solidFill>
              <a:srgbClr val="002060"/>
            </a:solidFill>
            <a:latin typeface="Book Antiqua" pitchFamily="18" charset="0"/>
          </a:endParaRPr>
        </a:p>
      </dsp:txBody>
      <dsp:txXfrm rot="10800000">
        <a:off x="0" y="953"/>
        <a:ext cx="9144000" cy="1331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BEDC9-A98F-4016-8134-09FBBFFB50BC}">
      <dsp:nvSpPr>
        <dsp:cNvPr id="0" name=""/>
        <dsp:cNvSpPr/>
      </dsp:nvSpPr>
      <dsp:spPr>
        <a:xfrm>
          <a:off x="0" y="4058529"/>
          <a:ext cx="9144000" cy="13320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Book Antiqua" pitchFamily="18" charset="0"/>
            </a:rPr>
            <a:t>НАЧАЛО  КОЛЛЕКТИВНЫХ ПЕРЕГОВОРОВ  в рамках КОМИССИИ- </a:t>
          </a:r>
          <a:r>
            <a:rPr lang="ru-RU" sz="1600" b="1" kern="1200" dirty="0" smtClean="0">
              <a:solidFill>
                <a:srgbClr val="002060"/>
              </a:solidFill>
              <a:latin typeface="Book Antiqua" pitchFamily="18" charset="0"/>
            </a:rPr>
            <a:t>день, следующий за днём получения инициатором проведения КП указанного ответа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Book Antiqua" pitchFamily="18" charset="0"/>
            </a:rPr>
            <a:t>(ч.2. ст. 36   ТК РФ)</a:t>
          </a:r>
          <a:endParaRPr lang="ru-RU" sz="1400" b="1" kern="1200" dirty="0">
            <a:solidFill>
              <a:srgbClr val="FF0000"/>
            </a:solidFill>
            <a:latin typeface="Book Antiqua" pitchFamily="18" charset="0"/>
          </a:endParaRPr>
        </a:p>
      </dsp:txBody>
      <dsp:txXfrm>
        <a:off x="0" y="4058529"/>
        <a:ext cx="9144000" cy="719333"/>
      </dsp:txXfrm>
    </dsp:sp>
    <dsp:sp modelId="{8BB1EBB8-FC31-44B9-8251-18D624BDDEE9}">
      <dsp:nvSpPr>
        <dsp:cNvPr id="0" name=""/>
        <dsp:cNvSpPr/>
      </dsp:nvSpPr>
      <dsp:spPr>
        <a:xfrm>
          <a:off x="0" y="4751221"/>
          <a:ext cx="9144000" cy="61276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Book Antiqua" pitchFamily="18" charset="0"/>
            </a:rPr>
            <a:t>ПРАВОВАЯ РЕГЛАМЕНТАЦИЯ ДЕЯТЕЛЬНОСТИ КОМИССИИ </a:t>
          </a:r>
          <a:r>
            <a:rPr lang="ru-RU" sz="1200" b="1" kern="1200" dirty="0" smtClean="0">
              <a:solidFill>
                <a:srgbClr val="002060"/>
              </a:solidFill>
              <a:latin typeface="Book Antiqua" pitchFamily="18" charset="0"/>
            </a:rPr>
            <a:t>: </a:t>
          </a:r>
          <a:r>
            <a:rPr lang="ru-RU" sz="1400" b="1" kern="1200" dirty="0" smtClean="0">
              <a:solidFill>
                <a:srgbClr val="002060"/>
              </a:solidFill>
              <a:latin typeface="Book Antiqua" pitchFamily="18" charset="0"/>
            </a:rPr>
            <a:t>приказ работодателя о создании комиссии, положение о комиссии, регламент работы комиссии</a:t>
          </a:r>
          <a:endParaRPr lang="ru-RU" sz="1400" b="1" kern="1200" dirty="0">
            <a:solidFill>
              <a:srgbClr val="002060"/>
            </a:solidFill>
            <a:latin typeface="Book Antiqua" pitchFamily="18" charset="0"/>
          </a:endParaRPr>
        </a:p>
      </dsp:txBody>
      <dsp:txXfrm>
        <a:off x="0" y="4751221"/>
        <a:ext cx="9144000" cy="612765"/>
      </dsp:txXfrm>
    </dsp:sp>
    <dsp:sp modelId="{FCA78BF0-BC8F-46E7-AD36-D2C9940AD0D3}">
      <dsp:nvSpPr>
        <dsp:cNvPr id="0" name=""/>
        <dsp:cNvSpPr/>
      </dsp:nvSpPr>
      <dsp:spPr>
        <a:xfrm rot="10800000">
          <a:off x="0" y="2029741"/>
          <a:ext cx="9144000" cy="2048769"/>
        </a:xfrm>
        <a:prstGeom prst="upArrowCallout">
          <a:avLst/>
        </a:prstGeom>
        <a:solidFill>
          <a:schemeClr val="accent5">
            <a:hueOff val="-5221621"/>
            <a:satOff val="-6061"/>
            <a:lumOff val="-13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latin typeface="Book Antiqua" pitchFamily="18" charset="0"/>
            </a:rPr>
            <a:t>КОМИССИЯ ПО ПОДГОТОВКЕ, ЗАКЛЮЧЕНИЮ, КОНТРОЛЮ ИСПОЛНЕНИЯ КД </a:t>
          </a:r>
          <a:r>
            <a:rPr lang="ru-RU" sz="1700" b="1" kern="1200" dirty="0" smtClean="0">
              <a:solidFill>
                <a:srgbClr val="FF0000"/>
              </a:solidFill>
              <a:latin typeface="Book Antiqua" pitchFamily="18" charset="0"/>
            </a:rPr>
            <a:t>(ч.6 ст.35 ТК РФ)</a:t>
          </a:r>
          <a:r>
            <a:rPr lang="ru-RU" sz="1700" b="1" kern="1200" dirty="0" smtClean="0">
              <a:solidFill>
                <a:srgbClr val="002060"/>
              </a:solidFill>
              <a:latin typeface="Book Antiqua" pitchFamily="18" charset="0"/>
            </a:rPr>
            <a:t>; </a:t>
          </a:r>
          <a:endParaRPr lang="ru-RU" sz="1700" b="1" kern="1200" dirty="0">
            <a:solidFill>
              <a:srgbClr val="002060"/>
            </a:solidFill>
            <a:latin typeface="Book Antiqua" pitchFamily="18" charset="0"/>
          </a:endParaRPr>
        </a:p>
      </dsp:txBody>
      <dsp:txXfrm rot="-10800000">
        <a:off x="0" y="2029741"/>
        <a:ext cx="9144000" cy="719118"/>
      </dsp:txXfrm>
    </dsp:sp>
    <dsp:sp modelId="{FF5E7F2A-B4F9-4E54-9627-5F26826FDA29}">
      <dsp:nvSpPr>
        <dsp:cNvPr id="0" name=""/>
        <dsp:cNvSpPr/>
      </dsp:nvSpPr>
      <dsp:spPr>
        <a:xfrm>
          <a:off x="2167" y="2748859"/>
          <a:ext cx="4446984" cy="612582"/>
        </a:xfrm>
        <a:prstGeom prst="rect">
          <a:avLst/>
        </a:prstGeom>
        <a:solidFill>
          <a:schemeClr val="accent5">
            <a:tint val="40000"/>
            <a:alpha val="90000"/>
            <a:hueOff val="-5527914"/>
            <a:satOff val="-10754"/>
            <a:lumOff val="-317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 Antiqua" pitchFamily="18" charset="0"/>
            </a:rPr>
            <a:t>Представители от работников: </a:t>
          </a:r>
          <a:r>
            <a:rPr lang="ru-RU" sz="1600" b="1" kern="1200" dirty="0" smtClean="0">
              <a:latin typeface="Book Antiqua" pitchFamily="18" charset="0"/>
            </a:rPr>
            <a:t>ППО</a:t>
          </a:r>
          <a:endParaRPr lang="ru-RU" sz="1600" kern="1200" dirty="0" smtClean="0">
            <a:latin typeface="Book Antiqu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 Antiqua" pitchFamily="18" charset="0"/>
            </a:rPr>
            <a:t> </a:t>
          </a:r>
          <a:r>
            <a:rPr lang="ru-RU" sz="1600" b="1" kern="1200" dirty="0" smtClean="0">
              <a:solidFill>
                <a:srgbClr val="FF0000"/>
              </a:solidFill>
              <a:latin typeface="Book Antiqua" pitchFamily="18" charset="0"/>
            </a:rPr>
            <a:t>(ст.30 ТК РФ)</a:t>
          </a:r>
          <a:endParaRPr lang="ru-RU" sz="1600" b="1" kern="1200" dirty="0">
            <a:solidFill>
              <a:srgbClr val="FF0000"/>
            </a:solidFill>
            <a:latin typeface="Book Antiqua" pitchFamily="18" charset="0"/>
          </a:endParaRPr>
        </a:p>
      </dsp:txBody>
      <dsp:txXfrm>
        <a:off x="2167" y="2748859"/>
        <a:ext cx="4446984" cy="612582"/>
      </dsp:txXfrm>
    </dsp:sp>
    <dsp:sp modelId="{75BA6904-67A5-4E8D-96AB-3A0FFEC68CB2}">
      <dsp:nvSpPr>
        <dsp:cNvPr id="0" name=""/>
        <dsp:cNvSpPr/>
      </dsp:nvSpPr>
      <dsp:spPr>
        <a:xfrm>
          <a:off x="4449152" y="2748859"/>
          <a:ext cx="4692680" cy="612582"/>
        </a:xfrm>
        <a:prstGeom prst="rect">
          <a:avLst/>
        </a:prstGeom>
        <a:solidFill>
          <a:schemeClr val="accent5">
            <a:tint val="40000"/>
            <a:alpha val="90000"/>
            <a:hueOff val="-11055829"/>
            <a:satOff val="-21507"/>
            <a:lumOff val="-634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 Antiqua" pitchFamily="18" charset="0"/>
            </a:rPr>
            <a:t>Представители от работодателя: руководитель организации или уполномоченные им лица </a:t>
          </a:r>
          <a:r>
            <a:rPr lang="ru-RU" sz="1600" kern="1200" dirty="0" smtClean="0">
              <a:solidFill>
                <a:srgbClr val="FF0000"/>
              </a:solidFill>
              <a:latin typeface="Book Antiqua" pitchFamily="18" charset="0"/>
            </a:rPr>
            <a:t>(ч.1. </a:t>
          </a:r>
          <a:r>
            <a:rPr lang="ru-RU" sz="1600" b="1" kern="1200" dirty="0" smtClean="0">
              <a:solidFill>
                <a:srgbClr val="FF0000"/>
              </a:solidFill>
              <a:latin typeface="Book Antiqua" pitchFamily="18" charset="0"/>
            </a:rPr>
            <a:t>ст.33 ТК РФ) </a:t>
          </a:r>
          <a:endParaRPr lang="ru-RU" sz="1600" b="1" kern="1200" dirty="0">
            <a:solidFill>
              <a:srgbClr val="FF0000"/>
            </a:solidFill>
            <a:latin typeface="Book Antiqua" pitchFamily="18" charset="0"/>
          </a:endParaRPr>
        </a:p>
      </dsp:txBody>
      <dsp:txXfrm>
        <a:off x="4449152" y="2748859"/>
        <a:ext cx="4692680" cy="612582"/>
      </dsp:txXfrm>
    </dsp:sp>
    <dsp:sp modelId="{678FB41B-4D46-42D5-995B-9E96D60B34A1}">
      <dsp:nvSpPr>
        <dsp:cNvPr id="0" name=""/>
        <dsp:cNvSpPr/>
      </dsp:nvSpPr>
      <dsp:spPr>
        <a:xfrm rot="10800000">
          <a:off x="0" y="953"/>
          <a:ext cx="9144000" cy="2048769"/>
        </a:xfrm>
        <a:prstGeom prst="upArrowCallout">
          <a:avLst/>
        </a:prstGeom>
        <a:solidFill>
          <a:schemeClr val="accent5">
            <a:hueOff val="-10443243"/>
            <a:satOff val="-12122"/>
            <a:lumOff val="-27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Book Antiqua" pitchFamily="18" charset="0"/>
            </a:rPr>
            <a:t>СОЗДАНИЕ СТОРОНАМИ ПОСТОЯННО ДЕЙСТВУЮЩЕГО ОРГАНА СОЦИАЛЬНОГО ПАРТНЁРСТВА НА ЛОКАЛЬНОМ УРОВНЕ </a:t>
          </a:r>
          <a:r>
            <a:rPr lang="ru-RU" sz="1800" b="1" kern="1200" dirty="0" smtClean="0">
              <a:solidFill>
                <a:srgbClr val="FFFF00"/>
              </a:solidFill>
              <a:latin typeface="Book Antiqua" pitchFamily="18" charset="0"/>
            </a:rPr>
            <a:t>(ст.35 ТК РФ)</a:t>
          </a:r>
          <a:endParaRPr lang="ru-RU" sz="1800" b="1" kern="1200" dirty="0">
            <a:solidFill>
              <a:srgbClr val="FFFF00"/>
            </a:solidFill>
            <a:latin typeface="Book Antiqua" pitchFamily="18" charset="0"/>
          </a:endParaRPr>
        </a:p>
      </dsp:txBody>
      <dsp:txXfrm rot="10800000">
        <a:off x="0" y="953"/>
        <a:ext cx="9144000" cy="13312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288C9-AEF9-4CA3-80E1-F8186ECE72EE}">
      <dsp:nvSpPr>
        <dsp:cNvPr id="0" name=""/>
        <dsp:cNvSpPr/>
      </dsp:nvSpPr>
      <dsp:spPr>
        <a:xfrm>
          <a:off x="0" y="4564061"/>
          <a:ext cx="9144000" cy="8262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Book Antiqua" pitchFamily="18" charset="0"/>
            </a:rPr>
            <a:t>ОБСУЖДЕНИЕ ПОДГОТОВЛЕННОГО КОМИССИЕЙ ПРОЕКТА КД  В ТРУДОВЫХ КОЛЛЕКТИВАХ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Book Antiqua" pitchFamily="18" charset="0"/>
            </a:rPr>
            <a:t> ( по решению комиссии в различных формах)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Book Antiqua" pitchFamily="18" charset="0"/>
            </a:rPr>
            <a:t>ПРЕДЛОЖЕНИЯ РАБОТНИКОВ В ПРОЕКТ  КД (обобщаются и рассматриваются комиссией)</a:t>
          </a:r>
          <a:endParaRPr lang="ru-RU" sz="1400" b="1" kern="1200" dirty="0">
            <a:solidFill>
              <a:srgbClr val="002060"/>
            </a:solidFill>
            <a:latin typeface="Book Antiqua" pitchFamily="18" charset="0"/>
          </a:endParaRPr>
        </a:p>
      </dsp:txBody>
      <dsp:txXfrm>
        <a:off x="0" y="4564061"/>
        <a:ext cx="9144000" cy="826226"/>
      </dsp:txXfrm>
    </dsp:sp>
    <dsp:sp modelId="{FCA78BF0-BC8F-46E7-AD36-D2C9940AD0D3}">
      <dsp:nvSpPr>
        <dsp:cNvPr id="0" name=""/>
        <dsp:cNvSpPr/>
      </dsp:nvSpPr>
      <dsp:spPr>
        <a:xfrm rot="10800000">
          <a:off x="0" y="2295233"/>
          <a:ext cx="9144000" cy="2303853"/>
        </a:xfrm>
        <a:prstGeom prst="upArrowCallout">
          <a:avLst/>
        </a:prstGeom>
        <a:solidFill>
          <a:schemeClr val="accent5">
            <a:hueOff val="-5221621"/>
            <a:satOff val="-6061"/>
            <a:lumOff val="-13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Book Antiqua" pitchFamily="18" charset="0"/>
            </a:rPr>
            <a:t>ОБЕСПЕЧЕНИЕ РАБОТЫ КОМИССИИ ПО ПОДГОТОВКЕ, ЗАКЛЮЧЕНИЮ , КОНТРОЛЮ ИСПОЛНЕНИЯ  КД – проведение  заседаний, периодичность, место проведения заседаний, вопросы для обсуждения, гарантии членов комиссии и др.  </a:t>
          </a:r>
          <a:r>
            <a:rPr lang="ru-RU" sz="1400" b="1" kern="1200" dirty="0" smtClean="0">
              <a:solidFill>
                <a:srgbClr val="FF0000"/>
              </a:solidFill>
              <a:latin typeface="Book Antiqua" pitchFamily="18" charset="0"/>
            </a:rPr>
            <a:t>( ст.39 ТК РФ) </a:t>
          </a:r>
          <a:endParaRPr lang="ru-RU" sz="1400" b="1" kern="1200" dirty="0">
            <a:solidFill>
              <a:srgbClr val="FF0000"/>
            </a:solidFill>
            <a:latin typeface="Book Antiqua" pitchFamily="18" charset="0"/>
          </a:endParaRPr>
        </a:p>
      </dsp:txBody>
      <dsp:txXfrm rot="-10800000">
        <a:off x="0" y="2295233"/>
        <a:ext cx="9144000" cy="808652"/>
      </dsp:txXfrm>
    </dsp:sp>
    <dsp:sp modelId="{75BA6904-67A5-4E8D-96AB-3A0FFEC68CB2}">
      <dsp:nvSpPr>
        <dsp:cNvPr id="0" name=""/>
        <dsp:cNvSpPr/>
      </dsp:nvSpPr>
      <dsp:spPr>
        <a:xfrm>
          <a:off x="1819" y="3091330"/>
          <a:ext cx="9140361" cy="68885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FF0000"/>
            </a:solidFill>
            <a:latin typeface="Book Antiqua" pitchFamily="18" charset="0"/>
          </a:endParaRPr>
        </a:p>
      </dsp:txBody>
      <dsp:txXfrm>
        <a:off x="1819" y="3091330"/>
        <a:ext cx="9140361" cy="688852"/>
      </dsp:txXfrm>
    </dsp:sp>
    <dsp:sp modelId="{678FB41B-4D46-42D5-995B-9E96D60B34A1}">
      <dsp:nvSpPr>
        <dsp:cNvPr id="0" name=""/>
        <dsp:cNvSpPr/>
      </dsp:nvSpPr>
      <dsp:spPr>
        <a:xfrm rot="10800000">
          <a:off x="0" y="0"/>
          <a:ext cx="9144000" cy="2303853"/>
        </a:xfrm>
        <a:prstGeom prst="upArrowCallout">
          <a:avLst/>
        </a:prstGeom>
        <a:solidFill>
          <a:schemeClr val="accent5">
            <a:hueOff val="-10443243"/>
            <a:satOff val="-12122"/>
            <a:lumOff val="-27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Book Antiqua" pitchFamily="18" charset="0"/>
            </a:rPr>
            <a:t>ПРОВЕДЕНИЕ КОЛЛЕКТИВНЫХ ПЕРЕГОВОРОВ  в рамках работы КОМИССИИ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Book Antiqua" pitchFamily="18" charset="0"/>
            </a:rPr>
            <a:t>СРОК- 3 месяца со дня начала КП  </a:t>
          </a:r>
          <a:r>
            <a:rPr lang="ru-RU" sz="1800" b="1" kern="1200" dirty="0" smtClean="0">
              <a:solidFill>
                <a:srgbClr val="FFFF00"/>
              </a:solidFill>
              <a:latin typeface="Book Antiqua" pitchFamily="18" charset="0"/>
            </a:rPr>
            <a:t>(ст. 40 ТК РФ)</a:t>
          </a:r>
          <a:endParaRPr lang="ru-RU" sz="1800" b="1" kern="1200" dirty="0">
            <a:solidFill>
              <a:srgbClr val="FFFF00"/>
            </a:solidFill>
            <a:latin typeface="Book Antiqua" pitchFamily="18" charset="0"/>
          </a:endParaRPr>
        </a:p>
      </dsp:txBody>
      <dsp:txXfrm rot="10800000">
        <a:off x="0" y="0"/>
        <a:ext cx="9144000" cy="14969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288C9-AEF9-4CA3-80E1-F8186ECE72EE}">
      <dsp:nvSpPr>
        <dsp:cNvPr id="0" name=""/>
        <dsp:cNvSpPr/>
      </dsp:nvSpPr>
      <dsp:spPr>
        <a:xfrm>
          <a:off x="0" y="4685973"/>
          <a:ext cx="9144000" cy="8482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Book Antiqua" pitchFamily="18" charset="0"/>
            </a:rPr>
            <a:t>УТВЕРЖДЕНИЕ НА ОБЩЕМ СОБРАНИИ РАБОТНИКОВ </a:t>
          </a:r>
          <a:r>
            <a:rPr lang="ru-RU" sz="1200" b="1" kern="1200" dirty="0" smtClean="0">
              <a:solidFill>
                <a:srgbClr val="FF0000"/>
              </a:solidFill>
              <a:latin typeface="Book Antiqua" pitchFamily="18" charset="0"/>
            </a:rPr>
            <a:t>(подписание проекта КД сторонами)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Book Antiqua" pitchFamily="18" charset="0"/>
            </a:rPr>
            <a:t>РАЗМЕЩЕНИЕ  КД С ПРИЛОЖЕНИЯМИ НА САЙТЕ ОРГАНИЗАЦИИ,ПРЕДПРИЯТИТЯ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Book Antiqua" pitchFamily="18" charset="0"/>
            </a:rPr>
            <a:t>НАПРАВЛЕНИЕ НА УВЕДОМИТЕЛЬНУЮ РЕГИСТРАЦИЮ В СООТВЕТСТВУЮЩИЙ ОРГАН ПО ТРУДУ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  <a:latin typeface="Book Antiqua" pitchFamily="18" charset="0"/>
            </a:rPr>
            <a:t>( в течение 7 дней  со дня подписания  ч.1 ст.50 ТК РФ)</a:t>
          </a:r>
          <a:endParaRPr lang="ru-RU" sz="1200" b="1" kern="1200" dirty="0">
            <a:solidFill>
              <a:srgbClr val="FF0000"/>
            </a:solidFill>
            <a:latin typeface="Book Antiqua" pitchFamily="18" charset="0"/>
          </a:endParaRPr>
        </a:p>
      </dsp:txBody>
      <dsp:txXfrm>
        <a:off x="0" y="4685973"/>
        <a:ext cx="9144000" cy="848296"/>
      </dsp:txXfrm>
    </dsp:sp>
    <dsp:sp modelId="{FCA78BF0-BC8F-46E7-AD36-D2C9940AD0D3}">
      <dsp:nvSpPr>
        <dsp:cNvPr id="0" name=""/>
        <dsp:cNvSpPr/>
      </dsp:nvSpPr>
      <dsp:spPr>
        <a:xfrm rot="10800000">
          <a:off x="0" y="2356542"/>
          <a:ext cx="9144000" cy="2365392"/>
        </a:xfrm>
        <a:prstGeom prst="upArrowCallout">
          <a:avLst/>
        </a:prstGeom>
        <a:solidFill>
          <a:schemeClr val="accent5">
            <a:hueOff val="-5221621"/>
            <a:satOff val="-6061"/>
            <a:lumOff val="-13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latin typeface="Book Antiqua" pitchFamily="18" charset="0"/>
            </a:rPr>
            <a:t>РЕШЕНИЕ КОМИССИИ   О ЗАКЛЮЧЕНИИ КД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latin typeface="Book Antiqua" pitchFamily="18" charset="0"/>
            </a:rPr>
            <a:t> (об одобрении и подписании представителями сторон)</a:t>
          </a:r>
          <a:r>
            <a:rPr lang="ru-RU" sz="1700" b="1" kern="1200" dirty="0" smtClean="0">
              <a:solidFill>
                <a:srgbClr val="FF0000"/>
              </a:solidFill>
              <a:latin typeface="Book Antiqua" pitchFamily="18" charset="0"/>
            </a:rPr>
            <a:t> </a:t>
          </a:r>
          <a:endParaRPr lang="ru-RU" sz="1700" b="1" kern="1200" dirty="0">
            <a:solidFill>
              <a:srgbClr val="FF0000"/>
            </a:solidFill>
            <a:latin typeface="Book Antiqua" pitchFamily="18" charset="0"/>
          </a:endParaRPr>
        </a:p>
      </dsp:txBody>
      <dsp:txXfrm rot="-10800000">
        <a:off x="0" y="2356542"/>
        <a:ext cx="9144000" cy="830252"/>
      </dsp:txXfrm>
    </dsp:sp>
    <dsp:sp modelId="{75BA6904-67A5-4E8D-96AB-3A0FFEC68CB2}">
      <dsp:nvSpPr>
        <dsp:cNvPr id="0" name=""/>
        <dsp:cNvSpPr/>
      </dsp:nvSpPr>
      <dsp:spPr>
        <a:xfrm>
          <a:off x="1819" y="3173903"/>
          <a:ext cx="9140361" cy="70725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FF0000"/>
            </a:solidFill>
            <a:latin typeface="Book Antiqua" pitchFamily="18" charset="0"/>
          </a:endParaRPr>
        </a:p>
      </dsp:txBody>
      <dsp:txXfrm>
        <a:off x="1819" y="3173903"/>
        <a:ext cx="9140361" cy="707252"/>
      </dsp:txXfrm>
    </dsp:sp>
    <dsp:sp modelId="{678FB41B-4D46-42D5-995B-9E96D60B34A1}">
      <dsp:nvSpPr>
        <dsp:cNvPr id="0" name=""/>
        <dsp:cNvSpPr/>
      </dsp:nvSpPr>
      <dsp:spPr>
        <a:xfrm rot="10800000">
          <a:off x="0" y="0"/>
          <a:ext cx="9144000" cy="2365392"/>
        </a:xfrm>
        <a:prstGeom prst="upArrowCallout">
          <a:avLst/>
        </a:prstGeom>
        <a:solidFill>
          <a:schemeClr val="accent5">
            <a:hueOff val="-10443243"/>
            <a:satOff val="-12122"/>
            <a:lumOff val="-27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Book Antiqua" pitchFamily="18" charset="0"/>
            </a:rPr>
            <a:t>СОГЛАСОВАНИЕ ПОЗИЦИЙ СТОРОН ПО ПРОЕКТУ КД  в рамках работы КОМИССИИ </a:t>
          </a:r>
        </a:p>
      </dsp:txBody>
      <dsp:txXfrm rot="10800000">
        <a:off x="0" y="0"/>
        <a:ext cx="9144000" cy="15369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288C9-AEF9-4CA3-80E1-F8186ECE72EE}">
      <dsp:nvSpPr>
        <dsp:cNvPr id="0" name=""/>
        <dsp:cNvSpPr/>
      </dsp:nvSpPr>
      <dsp:spPr>
        <a:xfrm>
          <a:off x="0" y="4685973"/>
          <a:ext cx="9144000" cy="8482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Book Antiqua" pitchFamily="18" charset="0"/>
            </a:rPr>
            <a:t>ДРУГИЕ ФОРМЫ ПОДВЕДЕНИЯ ИТОГО ВЫПОЛНЕНИЯ КД</a:t>
          </a:r>
          <a:endParaRPr lang="ru-RU" sz="1200" b="1" kern="1200" dirty="0">
            <a:solidFill>
              <a:srgbClr val="002060"/>
            </a:solidFill>
            <a:latin typeface="Book Antiqua" pitchFamily="18" charset="0"/>
          </a:endParaRPr>
        </a:p>
      </dsp:txBody>
      <dsp:txXfrm>
        <a:off x="0" y="4685973"/>
        <a:ext cx="9144000" cy="848296"/>
      </dsp:txXfrm>
    </dsp:sp>
    <dsp:sp modelId="{FCA78BF0-BC8F-46E7-AD36-D2C9940AD0D3}">
      <dsp:nvSpPr>
        <dsp:cNvPr id="0" name=""/>
        <dsp:cNvSpPr/>
      </dsp:nvSpPr>
      <dsp:spPr>
        <a:xfrm rot="10800000">
          <a:off x="0" y="2356542"/>
          <a:ext cx="9144000" cy="2365392"/>
        </a:xfrm>
        <a:prstGeom prst="upArrowCallout">
          <a:avLst/>
        </a:prstGeom>
        <a:solidFill>
          <a:schemeClr val="accent5">
            <a:hueOff val="-5221621"/>
            <a:satOff val="-6061"/>
            <a:lumOff val="-13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Book Antiqua" pitchFamily="18" charset="0"/>
            </a:rPr>
            <a:t>ИТОГОВЫЙ КОНТРОЛЬ ЗА ВЫПОЛНЕНИЕМ КД:</a:t>
          </a:r>
          <a:endParaRPr lang="ru-RU" sz="1800" b="1" kern="1200" dirty="0">
            <a:solidFill>
              <a:srgbClr val="002060"/>
            </a:solidFill>
            <a:latin typeface="Book Antiqua" pitchFamily="18" charset="0"/>
          </a:endParaRPr>
        </a:p>
      </dsp:txBody>
      <dsp:txXfrm rot="-10800000">
        <a:off x="0" y="2356542"/>
        <a:ext cx="9144000" cy="830252"/>
      </dsp:txXfrm>
    </dsp:sp>
    <dsp:sp modelId="{75BA6904-67A5-4E8D-96AB-3A0FFEC68CB2}">
      <dsp:nvSpPr>
        <dsp:cNvPr id="0" name=""/>
        <dsp:cNvSpPr/>
      </dsp:nvSpPr>
      <dsp:spPr>
        <a:xfrm>
          <a:off x="1819" y="3173903"/>
          <a:ext cx="9140361" cy="70725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Book Antiqua" pitchFamily="18" charset="0"/>
            </a:rPr>
            <a:t>- на  заседании комиссии (утверждается информация сторон о выполнении КД);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Book Antiqua" pitchFamily="18" charset="0"/>
            </a:rPr>
            <a:t>-на общем собрании работников;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Book Antiqua" pitchFamily="18" charset="0"/>
            </a:rPr>
            <a:t>- запросы о предоставлении информации</a:t>
          </a:r>
          <a:endParaRPr lang="ru-RU" sz="1400" b="1" kern="1200" dirty="0">
            <a:solidFill>
              <a:srgbClr val="002060"/>
            </a:solidFill>
            <a:latin typeface="Book Antiqua" pitchFamily="18" charset="0"/>
          </a:endParaRPr>
        </a:p>
      </dsp:txBody>
      <dsp:txXfrm>
        <a:off x="1819" y="3173903"/>
        <a:ext cx="9140361" cy="707252"/>
      </dsp:txXfrm>
    </dsp:sp>
    <dsp:sp modelId="{678FB41B-4D46-42D5-995B-9E96D60B34A1}">
      <dsp:nvSpPr>
        <dsp:cNvPr id="0" name=""/>
        <dsp:cNvSpPr/>
      </dsp:nvSpPr>
      <dsp:spPr>
        <a:xfrm rot="10800000">
          <a:off x="0" y="0"/>
          <a:ext cx="9144000" cy="2365392"/>
        </a:xfrm>
        <a:prstGeom prst="upArrowCallout">
          <a:avLst/>
        </a:prstGeom>
        <a:solidFill>
          <a:schemeClr val="accent5">
            <a:hueOff val="-10443243"/>
            <a:satOff val="-12122"/>
            <a:lumOff val="-27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Book Antiqua" pitchFamily="18" charset="0"/>
            </a:rPr>
            <a:t>ТЕКУЩИЙ КОНТРОЛЬ ЗА ВЫПОЛНЕНИЕМ КД: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Book Antiqua" pitchFamily="18" charset="0"/>
            </a:rPr>
            <a:t>- совместный план реализации КД на год( утверждается комиссией) и информация сторон о выполнении плана;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Book Antiqua" pitchFamily="18" charset="0"/>
            </a:rPr>
            <a:t>- рассмотрение текущих вопросов и промежуточных итогов на заседаниях комиссии( не реже 1 раза в полугодие);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Book Antiqua" pitchFamily="18" charset="0"/>
            </a:rPr>
            <a:t>- запросы в предоставлении информации в рамках осуществления контроля( стороны направляют письменный запрос)</a:t>
          </a:r>
        </a:p>
      </dsp:txBody>
      <dsp:txXfrm rot="10800000">
        <a:off x="0" y="0"/>
        <a:ext cx="9144000" cy="15369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F8DC5-741B-42F8-8E1C-E62105D5841E}">
      <dsp:nvSpPr>
        <dsp:cNvPr id="0" name=""/>
        <dsp:cNvSpPr/>
      </dsp:nvSpPr>
      <dsp:spPr>
        <a:xfrm rot="5400000">
          <a:off x="-366207" y="370968"/>
          <a:ext cx="2441385" cy="1708969"/>
        </a:xfrm>
        <a:prstGeom prst="chevron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+mn-ea"/>
              <a:cs typeface="+mn-cs"/>
            </a:rPr>
            <a:t>1</a:t>
          </a:r>
          <a:endParaRPr lang="ru-RU" sz="48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  <a:ea typeface="+mn-ea"/>
            <a:cs typeface="+mn-cs"/>
          </a:endParaRPr>
        </a:p>
      </dsp:txBody>
      <dsp:txXfrm rot="-5400000">
        <a:off x="2" y="859245"/>
        <a:ext cx="1708969" cy="732416"/>
      </dsp:txXfrm>
    </dsp:sp>
    <dsp:sp modelId="{C453F8FE-ED5F-465B-8819-9B841C8AE793}">
      <dsp:nvSpPr>
        <dsp:cNvPr id="0" name=""/>
        <dsp:cNvSpPr/>
      </dsp:nvSpPr>
      <dsp:spPr>
        <a:xfrm rot="5400000">
          <a:off x="4579282" y="-2865552"/>
          <a:ext cx="1586900" cy="7327526"/>
        </a:xfrm>
        <a:prstGeom prst="round2SameRect">
          <a:avLst/>
        </a:prstGeom>
        <a:solidFill>
          <a:srgbClr val="4BACC6">
            <a:lumMod val="20000"/>
            <a:lumOff val="80000"/>
            <a:alpha val="9000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rgbClr val="FF0000"/>
              </a:solidFill>
              <a:effectLst/>
              <a:latin typeface="Book Antiqua" pitchFamily="18" charset="0"/>
              <a:ea typeface="+mn-ea"/>
              <a:cs typeface="+mn-cs"/>
            </a:rPr>
            <a:t>1000 – 3000 </a:t>
          </a:r>
          <a:r>
            <a:rPr lang="ru-RU" sz="1800" b="1" kern="1200" dirty="0" smtClean="0">
              <a:solidFill>
                <a:srgbClr val="FF0000"/>
              </a:solidFill>
              <a:effectLst/>
              <a:latin typeface="Book Antiqua" pitchFamily="18" charset="0"/>
              <a:ea typeface="+mn-ea"/>
              <a:cs typeface="+mn-cs"/>
            </a:rPr>
            <a:t>РУБЛЕЙ </a:t>
          </a:r>
          <a:r>
            <a:rPr lang="ru-RU" sz="1800" b="1" kern="1200" dirty="0" smtClean="0">
              <a:solidFill>
                <a:srgbClr val="EEECE1">
                  <a:lumMod val="25000"/>
                </a:srgbClr>
              </a:solidFill>
              <a:effectLst/>
              <a:latin typeface="Book Antiqua" pitchFamily="18" charset="0"/>
              <a:ea typeface="+mn-ea"/>
              <a:cs typeface="+mn-cs"/>
            </a:rPr>
            <a:t>- </a:t>
          </a:r>
          <a:r>
            <a:rPr lang="ru-RU" sz="1800" b="1" i="1" kern="1200" dirty="0" smtClean="0">
              <a:solidFill>
                <a:srgbClr val="EEECE1">
                  <a:lumMod val="25000"/>
                </a:srgbClr>
              </a:solidFill>
              <a:effectLst/>
              <a:latin typeface="Book Antiqua" pitchFamily="18" charset="0"/>
              <a:ea typeface="+mn-ea"/>
              <a:cs typeface="+mn-cs"/>
            </a:rPr>
            <a:t>НА РУКОВОДИТЕЛЯ, ПРИ ОБРАЩЕНИИ РАБОТНИКОВ В  ГИТ </a:t>
          </a:r>
          <a:r>
            <a:rPr lang="ru-RU" sz="1800" b="1" i="1" kern="1200" dirty="0" smtClean="0">
              <a:solidFill>
                <a:srgbClr val="FF0000"/>
              </a:solidFill>
              <a:effectLst/>
              <a:latin typeface="Book Antiqua" pitchFamily="18" charset="0"/>
              <a:ea typeface="+mn-ea"/>
              <a:cs typeface="+mn-cs"/>
            </a:rPr>
            <a:t>(</a:t>
          </a:r>
          <a:r>
            <a:rPr lang="ru-RU" sz="1800" b="1" kern="1200" dirty="0" smtClean="0">
              <a:solidFill>
                <a:srgbClr val="FF0000"/>
              </a:solidFill>
              <a:effectLst/>
              <a:latin typeface="Book Antiqua" panose="02040602050305030304" pitchFamily="18" charset="0"/>
              <a:ea typeface="Times New Roman"/>
            </a:rPr>
            <a:t>ст. 5.28 КоАП РФ )</a:t>
          </a:r>
          <a:endParaRPr lang="ru-RU" sz="1800" b="1" i="1" kern="1200" dirty="0">
            <a:solidFill>
              <a:srgbClr val="FF0000"/>
            </a:solidFill>
            <a:effectLst/>
            <a:latin typeface="Book Antiqua" pitchFamily="18" charset="0"/>
            <a:ea typeface="+mn-ea"/>
            <a:cs typeface="+mn-cs"/>
          </a:endParaRPr>
        </a:p>
      </dsp:txBody>
      <dsp:txXfrm rot="-5400000">
        <a:off x="1708969" y="82227"/>
        <a:ext cx="7250060" cy="1431968"/>
      </dsp:txXfrm>
    </dsp:sp>
    <dsp:sp modelId="{DFFFE80B-575F-42B1-8D9A-B288ABE40598}">
      <dsp:nvSpPr>
        <dsp:cNvPr id="0" name=""/>
        <dsp:cNvSpPr/>
      </dsp:nvSpPr>
      <dsp:spPr>
        <a:xfrm rot="5400000">
          <a:off x="-366207" y="2528574"/>
          <a:ext cx="2441385" cy="1708969"/>
        </a:xfrm>
        <a:prstGeom prst="chevron">
          <a:avLst/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rgbClr val="4BACC6">
              <a:hueOff val="-4966938"/>
              <a:satOff val="19906"/>
              <a:lumOff val="4314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+mn-ea"/>
              <a:cs typeface="+mn-cs"/>
            </a:rPr>
            <a:t>2</a:t>
          </a:r>
          <a:endParaRPr lang="ru-RU" sz="44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  <a:ea typeface="+mn-ea"/>
            <a:cs typeface="+mn-cs"/>
          </a:endParaRPr>
        </a:p>
      </dsp:txBody>
      <dsp:txXfrm rot="-5400000">
        <a:off x="2" y="3016851"/>
        <a:ext cx="1708969" cy="732416"/>
      </dsp:txXfrm>
    </dsp:sp>
    <dsp:sp modelId="{94A3EF91-70FC-4636-9316-2A7E6ABD5978}">
      <dsp:nvSpPr>
        <dsp:cNvPr id="0" name=""/>
        <dsp:cNvSpPr/>
      </dsp:nvSpPr>
      <dsp:spPr>
        <a:xfrm rot="5400000">
          <a:off x="4579282" y="-707946"/>
          <a:ext cx="1586900" cy="7327526"/>
        </a:xfrm>
        <a:prstGeom prst="round2SameRect">
          <a:avLst/>
        </a:prstGeom>
        <a:solidFill>
          <a:srgbClr val="4BACC6">
            <a:lumMod val="20000"/>
            <a:lumOff val="80000"/>
            <a:alpha val="90000"/>
          </a:srgbClr>
        </a:solidFill>
        <a:ln w="25400" cap="flat" cmpd="sng" algn="ctr">
          <a:solidFill>
            <a:srgbClr val="4BACC6">
              <a:hueOff val="-4966938"/>
              <a:satOff val="19906"/>
              <a:lumOff val="4314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rgbClr val="FF0000"/>
              </a:solidFill>
              <a:effectLst/>
              <a:latin typeface="Book Antiqua" pitchFamily="18" charset="0"/>
              <a:ea typeface="+mn-ea"/>
              <a:cs typeface="+mn-cs"/>
            </a:rPr>
            <a:t>3000 – 5000 </a:t>
          </a:r>
          <a:r>
            <a:rPr lang="ru-RU" sz="2000" b="1" kern="1200" dirty="0" smtClean="0">
              <a:solidFill>
                <a:srgbClr val="FF0000"/>
              </a:solidFill>
              <a:effectLst/>
              <a:latin typeface="Book Antiqua" pitchFamily="18" charset="0"/>
              <a:ea typeface="+mn-ea"/>
              <a:cs typeface="+mn-cs"/>
            </a:rPr>
            <a:t>РУБЛЕЙ </a:t>
          </a:r>
          <a:r>
            <a:rPr lang="ru-RU" sz="2000" b="1" kern="1200" dirty="0" smtClean="0">
              <a:solidFill>
                <a:srgbClr val="EEECE1">
                  <a:lumMod val="25000"/>
                </a:srgbClr>
              </a:solidFill>
              <a:effectLst/>
              <a:latin typeface="Book Antiqua" pitchFamily="18" charset="0"/>
              <a:ea typeface="+mn-ea"/>
              <a:cs typeface="+mn-cs"/>
            </a:rPr>
            <a:t>– </a:t>
          </a:r>
          <a:r>
            <a:rPr lang="ru-RU" sz="2000" b="1" i="1" kern="1200" dirty="0" smtClean="0">
              <a:solidFill>
                <a:srgbClr val="EEECE1">
                  <a:lumMod val="25000"/>
                </a:srgbClr>
              </a:solidFill>
              <a:effectLst/>
              <a:latin typeface="Book Antiqua" pitchFamily="18" charset="0"/>
              <a:ea typeface="+mn-ea"/>
              <a:cs typeface="+mn-cs"/>
            </a:rPr>
            <a:t>НА РУКОВОДИТЕЛЯ, ПРИ ОТКАЗЕ ЗАКЛЮЧИТЬ КД  ПО РЕКОМЕНДАЦИИ ГИТ, ПОСЛЕ УПЛАТЫ ШТРАФА ГИТ ОБЯЗЫВАЕТ РАБОТОДАТЕЛЯ  ЗАКЛЮЧИТЬ</a:t>
          </a:r>
          <a:endParaRPr lang="ru-RU" sz="1600" b="1" i="1" kern="1200" dirty="0">
            <a:solidFill>
              <a:srgbClr val="FF0000"/>
            </a:solidFill>
            <a:effectLst/>
            <a:latin typeface="Book Antiqua" pitchFamily="18" charset="0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FF0000"/>
              </a:solidFill>
              <a:effectLst/>
              <a:latin typeface="Book Antiqua" panose="02040602050305030304" pitchFamily="18" charset="0"/>
              <a:ea typeface="Times New Roman"/>
            </a:rPr>
            <a:t>(</a:t>
          </a:r>
          <a:r>
            <a:rPr lang="ru-RU" sz="1800" b="1" kern="1200" dirty="0" smtClean="0">
              <a:solidFill>
                <a:srgbClr val="FF0000"/>
              </a:solidFill>
              <a:effectLst/>
              <a:latin typeface="Book Antiqua" panose="02040602050305030304" pitchFamily="18" charset="0"/>
              <a:ea typeface="Times New Roman"/>
            </a:rPr>
            <a:t>ст. 5.30 КоАП РФ</a:t>
          </a:r>
          <a:r>
            <a:rPr lang="ru-RU" sz="1600" b="1" kern="1200" dirty="0" smtClean="0">
              <a:solidFill>
                <a:srgbClr val="FF0000"/>
              </a:solidFill>
              <a:effectLst/>
              <a:latin typeface="Book Antiqua" panose="02040602050305030304" pitchFamily="18" charset="0"/>
              <a:ea typeface="Times New Roman"/>
            </a:rPr>
            <a:t>)</a:t>
          </a:r>
          <a:r>
            <a:rPr lang="ru-RU" sz="1600" b="1" i="1" kern="1200" dirty="0" smtClean="0">
              <a:solidFill>
                <a:srgbClr val="FF0000"/>
              </a:solidFill>
              <a:effectLst/>
              <a:latin typeface="Book Antiqua" pitchFamily="18" charset="0"/>
              <a:ea typeface="+mn-ea"/>
              <a:cs typeface="+mn-cs"/>
            </a:rPr>
            <a:t> </a:t>
          </a:r>
          <a:endParaRPr lang="ru-RU" sz="1600" b="1" i="1" kern="1200" dirty="0">
            <a:solidFill>
              <a:srgbClr val="FF0000"/>
            </a:solidFill>
            <a:effectLst/>
            <a:latin typeface="Book Antiqua" pitchFamily="18" charset="0"/>
            <a:ea typeface="+mn-ea"/>
            <a:cs typeface="+mn-cs"/>
          </a:endParaRPr>
        </a:p>
      </dsp:txBody>
      <dsp:txXfrm rot="-5400000">
        <a:off x="1708969" y="2239833"/>
        <a:ext cx="7250060" cy="14319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F8DC5-741B-42F8-8E1C-E62105D5841E}">
      <dsp:nvSpPr>
        <dsp:cNvPr id="0" name=""/>
        <dsp:cNvSpPr/>
      </dsp:nvSpPr>
      <dsp:spPr>
        <a:xfrm rot="5400000">
          <a:off x="-366565" y="369078"/>
          <a:ext cx="2443771" cy="1710640"/>
        </a:xfrm>
        <a:prstGeom prst="chevron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+mn-ea"/>
              <a:cs typeface="+mn-cs"/>
            </a:rPr>
            <a:t>1</a:t>
          </a:r>
          <a:endParaRPr lang="ru-RU" sz="48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  <a:ea typeface="+mn-ea"/>
            <a:cs typeface="+mn-cs"/>
          </a:endParaRPr>
        </a:p>
      </dsp:txBody>
      <dsp:txXfrm rot="-5400000">
        <a:off x="1" y="857832"/>
        <a:ext cx="1710640" cy="733131"/>
      </dsp:txXfrm>
    </dsp:sp>
    <dsp:sp modelId="{C453F8FE-ED5F-465B-8819-9B841C8AE793}">
      <dsp:nvSpPr>
        <dsp:cNvPr id="0" name=""/>
        <dsp:cNvSpPr/>
      </dsp:nvSpPr>
      <dsp:spPr>
        <a:xfrm rot="5400000">
          <a:off x="4579342" y="-2866189"/>
          <a:ext cx="1588451" cy="7325855"/>
        </a:xfrm>
        <a:prstGeom prst="round2SameRect">
          <a:avLst/>
        </a:prstGeom>
        <a:solidFill>
          <a:srgbClr val="4BACC6">
            <a:lumMod val="20000"/>
            <a:lumOff val="80000"/>
            <a:alpha val="9000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FF0000"/>
              </a:solidFill>
              <a:effectLst/>
              <a:latin typeface="Book Antiqua" pitchFamily="18" charset="0"/>
              <a:ea typeface="+mn-ea"/>
              <a:cs typeface="+mn-cs"/>
            </a:rPr>
            <a:t>Предупреждение или штраф  1 000 – 3 000 рублей </a:t>
          </a:r>
          <a:r>
            <a:rPr lang="ru-RU" sz="1800" b="1" kern="1200" dirty="0" smtClean="0">
              <a:solidFill>
                <a:srgbClr val="EEECE1">
                  <a:lumMod val="25000"/>
                </a:srgbClr>
              </a:solidFill>
              <a:effectLst/>
              <a:latin typeface="Book Antiqua" pitchFamily="18" charset="0"/>
              <a:ea typeface="+mn-ea"/>
              <a:cs typeface="+mn-cs"/>
            </a:rPr>
            <a:t>- </a:t>
          </a:r>
          <a:r>
            <a:rPr lang="ru-RU" sz="1400" kern="1200" dirty="0" smtClean="0">
              <a:latin typeface="Book Antiqua" pitchFamily="18" charset="0"/>
            </a:rPr>
            <a:t>не предоставил информацию, необходимую для проведения коллективных переговоров и осуществления контроля за соблюдением коллективного договора</a:t>
          </a:r>
          <a:r>
            <a:rPr lang="ru-RU" sz="1400" b="1" i="1" kern="1200" dirty="0" smtClean="0">
              <a:solidFill>
                <a:srgbClr val="FF0000"/>
              </a:solidFill>
              <a:effectLst/>
              <a:latin typeface="Book Antiqua" pitchFamily="18" charset="0"/>
              <a:ea typeface="+mn-ea"/>
              <a:cs typeface="+mn-cs"/>
            </a:rPr>
            <a:t>(</a:t>
          </a:r>
          <a:r>
            <a:rPr lang="ru-RU" sz="1400" b="1" kern="1200" dirty="0" smtClean="0">
              <a:solidFill>
                <a:srgbClr val="FF0000"/>
              </a:solidFill>
              <a:effectLst/>
              <a:latin typeface="Book Antiqua" panose="02040602050305030304" pitchFamily="18" charset="0"/>
              <a:ea typeface="Times New Roman"/>
            </a:rPr>
            <a:t>ст. 5.29 КоАП РФ )</a:t>
          </a:r>
          <a:endParaRPr lang="ru-RU" sz="1600" b="1" i="1" kern="1200" dirty="0">
            <a:solidFill>
              <a:srgbClr val="EEECE1">
                <a:lumMod val="25000"/>
              </a:srgbClr>
            </a:solidFill>
            <a:effectLst/>
            <a:latin typeface="Book Antiqua" pitchFamily="18" charset="0"/>
            <a:ea typeface="+mn-ea"/>
            <a:cs typeface="+mn-cs"/>
          </a:endParaRPr>
        </a:p>
      </dsp:txBody>
      <dsp:txXfrm rot="-5400000">
        <a:off x="1710640" y="80055"/>
        <a:ext cx="7248313" cy="1433367"/>
      </dsp:txXfrm>
    </dsp:sp>
    <dsp:sp modelId="{DFFFE80B-575F-42B1-8D9A-B288ABE40598}">
      <dsp:nvSpPr>
        <dsp:cNvPr id="0" name=""/>
        <dsp:cNvSpPr/>
      </dsp:nvSpPr>
      <dsp:spPr>
        <a:xfrm rot="5400000">
          <a:off x="-366565" y="2528793"/>
          <a:ext cx="2443771" cy="1710640"/>
        </a:xfrm>
        <a:prstGeom prst="chevron">
          <a:avLst/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rgbClr val="4BACC6">
              <a:hueOff val="-4966938"/>
              <a:satOff val="19906"/>
              <a:lumOff val="4314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+mn-ea"/>
              <a:cs typeface="+mn-cs"/>
            </a:rPr>
            <a:t>2</a:t>
          </a:r>
          <a:endParaRPr lang="ru-RU" sz="44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  <a:ea typeface="+mn-ea"/>
            <a:cs typeface="+mn-cs"/>
          </a:endParaRPr>
        </a:p>
      </dsp:txBody>
      <dsp:txXfrm rot="-5400000">
        <a:off x="1" y="3017547"/>
        <a:ext cx="1710640" cy="733131"/>
      </dsp:txXfrm>
    </dsp:sp>
    <dsp:sp modelId="{94A3EF91-70FC-4636-9316-2A7E6ABD5978}">
      <dsp:nvSpPr>
        <dsp:cNvPr id="0" name=""/>
        <dsp:cNvSpPr/>
      </dsp:nvSpPr>
      <dsp:spPr>
        <a:xfrm rot="5400000">
          <a:off x="4579342" y="-706474"/>
          <a:ext cx="1588451" cy="7325855"/>
        </a:xfrm>
        <a:prstGeom prst="round2SameRect">
          <a:avLst/>
        </a:prstGeom>
        <a:solidFill>
          <a:srgbClr val="4BACC6">
            <a:lumMod val="20000"/>
            <a:lumOff val="80000"/>
            <a:alpha val="90000"/>
          </a:srgbClr>
        </a:solidFill>
        <a:ln w="25400" cap="flat" cmpd="sng" algn="ctr">
          <a:solidFill>
            <a:srgbClr val="4BACC6">
              <a:hueOff val="-4966938"/>
              <a:satOff val="19906"/>
              <a:lumOff val="4314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FF0000"/>
              </a:solidFill>
              <a:effectLst/>
              <a:latin typeface="Book Antiqua" pitchFamily="18" charset="0"/>
              <a:ea typeface="Times New Roman"/>
            </a:rPr>
            <a:t>Предупреждение или штраф от 3000 до 5000 рублей </a:t>
          </a:r>
          <a:r>
            <a:rPr lang="ru-RU" sz="1400" b="1" kern="1200" dirty="0" smtClean="0">
              <a:solidFill>
                <a:srgbClr val="002060"/>
              </a:solidFill>
              <a:effectLst/>
              <a:latin typeface="Book Antiqua" pitchFamily="18" charset="0"/>
              <a:ea typeface="Times New Roman"/>
            </a:rPr>
            <a:t>-</a:t>
          </a:r>
          <a:r>
            <a:rPr lang="ru-RU" sz="1400" b="1" kern="1200" dirty="0" smtClean="0">
              <a:solidFill>
                <a:srgbClr val="FF0000"/>
              </a:solidFill>
              <a:effectLst/>
              <a:latin typeface="Book Antiqua" pitchFamily="18" charset="0"/>
              <a:ea typeface="Times New Roman"/>
            </a:rPr>
            <a:t> </a:t>
          </a:r>
          <a:r>
            <a:rPr lang="ru-RU" sz="1400" kern="1200" dirty="0" smtClean="0">
              <a:solidFill>
                <a:srgbClr val="101010"/>
              </a:solidFill>
              <a:effectLst/>
              <a:latin typeface="Book Antiqua" pitchFamily="18" charset="0"/>
              <a:ea typeface="Times New Roman"/>
            </a:rPr>
            <a:t> нарушил или не выполнил обязательства по коллективному договору </a:t>
          </a:r>
          <a:r>
            <a:rPr lang="ru-RU" sz="1400" b="1" i="1" kern="1200" dirty="0" smtClean="0">
              <a:solidFill>
                <a:srgbClr val="FF0000"/>
              </a:solidFill>
              <a:effectLst/>
              <a:latin typeface="Book Antiqua" pitchFamily="18" charset="0"/>
              <a:ea typeface="+mn-ea"/>
              <a:cs typeface="+mn-cs"/>
            </a:rPr>
            <a:t>(</a:t>
          </a:r>
          <a:r>
            <a:rPr lang="ru-RU" sz="1400" b="1" kern="1200" dirty="0" smtClean="0">
              <a:solidFill>
                <a:srgbClr val="FF0000"/>
              </a:solidFill>
              <a:effectLst/>
              <a:latin typeface="Book Antiqua" panose="02040602050305030304" pitchFamily="18" charset="0"/>
              <a:ea typeface="Times New Roman"/>
            </a:rPr>
            <a:t>ст. 5.31 КоАП РФ )</a:t>
          </a:r>
          <a:endParaRPr lang="ru-RU" sz="1400" b="1" i="1" kern="1200" dirty="0">
            <a:solidFill>
              <a:srgbClr val="EEECE1">
                <a:lumMod val="25000"/>
              </a:srgbClr>
            </a:solidFill>
            <a:effectLst/>
            <a:latin typeface="Book Antiqua" pitchFamily="18" charset="0"/>
            <a:ea typeface="+mn-ea"/>
            <a:cs typeface="+mn-cs"/>
          </a:endParaRPr>
        </a:p>
      </dsp:txBody>
      <dsp:txXfrm rot="-5400000">
        <a:off x="1710640" y="2239770"/>
        <a:ext cx="7248313" cy="1433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1CCE0-AD58-4CDF-B37A-C2413FB732E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FA7FD-2DCF-4422-AE04-4869288AE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4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Image" r:id="rId3" imgW="7606349" imgH="6095238" progId="Photoshop.Image.6">
                  <p:embed/>
                </p:oleObj>
              </mc:Choice>
              <mc:Fallback>
                <p:oleObj name="Image" r:id="rId3" imgW="7606349" imgH="60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18"/>
          <p:cNvSpPr>
            <a:spLocks/>
          </p:cNvSpPr>
          <p:nvPr/>
        </p:nvSpPr>
        <p:spPr bwMode="gray">
          <a:xfrm>
            <a:off x="25400" y="3784600"/>
            <a:ext cx="9118600" cy="2928938"/>
          </a:xfrm>
          <a:custGeom>
            <a:avLst/>
            <a:gdLst>
              <a:gd name="T0" fmla="*/ 0 w 5776"/>
              <a:gd name="T1" fmla="*/ 2147483647 h 1845"/>
              <a:gd name="T2" fmla="*/ 0 w 5776"/>
              <a:gd name="T3" fmla="*/ 2147483647 h 1845"/>
              <a:gd name="T4" fmla="*/ 2147483647 w 5776"/>
              <a:gd name="T5" fmla="*/ 2147483647 h 1845"/>
              <a:gd name="T6" fmla="*/ 2147483647 w 5776"/>
              <a:gd name="T7" fmla="*/ 0 h 1845"/>
              <a:gd name="T8" fmla="*/ 2147483647 w 5776"/>
              <a:gd name="T9" fmla="*/ 2147483647 h 1845"/>
              <a:gd name="T10" fmla="*/ 0 w 5776"/>
              <a:gd name="T11" fmla="*/ 2147483647 h 18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6" h="1845">
                <a:moveTo>
                  <a:pt x="0" y="1845"/>
                </a:moveTo>
                <a:lnTo>
                  <a:pt x="0" y="1336"/>
                </a:lnTo>
                <a:cubicBezTo>
                  <a:pt x="1039" y="1531"/>
                  <a:pt x="2448" y="1744"/>
                  <a:pt x="3664" y="1456"/>
                </a:cubicBezTo>
                <a:cubicBezTo>
                  <a:pt x="4880" y="1168"/>
                  <a:pt x="5624" y="520"/>
                  <a:pt x="5776" y="0"/>
                </a:cubicBezTo>
                <a:lnTo>
                  <a:pt x="5752" y="1845"/>
                </a:lnTo>
                <a:lnTo>
                  <a:pt x="0" y="18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2B166E"/>
              </a:solidFill>
              <a:latin typeface="Arial" charset="0"/>
            </a:endParaRPr>
          </a:p>
        </p:txBody>
      </p:sp>
      <p:sp>
        <p:nvSpPr>
          <p:cNvPr id="6" name="Freeform 22"/>
          <p:cNvSpPr>
            <a:spLocks/>
          </p:cNvSpPr>
          <p:nvPr/>
        </p:nvSpPr>
        <p:spPr bwMode="gray">
          <a:xfrm>
            <a:off x="0" y="4076700"/>
            <a:ext cx="5435600" cy="2349500"/>
          </a:xfrm>
          <a:custGeom>
            <a:avLst/>
            <a:gdLst>
              <a:gd name="T0" fmla="*/ 2147483647 w 3048"/>
              <a:gd name="T1" fmla="*/ 2147483647 h 1424"/>
              <a:gd name="T2" fmla="*/ 2147483647 w 3048"/>
              <a:gd name="T3" fmla="*/ 2147483647 h 1424"/>
              <a:gd name="T4" fmla="*/ 0 w 3048"/>
              <a:gd name="T5" fmla="*/ 0 h 1424"/>
              <a:gd name="T6" fmla="*/ 0 w 3048"/>
              <a:gd name="T7" fmla="*/ 2147483647 h 1424"/>
              <a:gd name="T8" fmla="*/ 2147483647 w 3048"/>
              <a:gd name="T9" fmla="*/ 2147483647 h 14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48" h="1424">
                <a:moveTo>
                  <a:pt x="3048" y="1335"/>
                </a:moveTo>
                <a:cubicBezTo>
                  <a:pt x="3048" y="1335"/>
                  <a:pt x="2352" y="1424"/>
                  <a:pt x="1440" y="1099"/>
                </a:cubicBezTo>
                <a:cubicBezTo>
                  <a:pt x="528" y="773"/>
                  <a:pt x="8" y="41"/>
                  <a:pt x="0" y="0"/>
                </a:cubicBezTo>
                <a:lnTo>
                  <a:pt x="0" y="1424"/>
                </a:lnTo>
                <a:lnTo>
                  <a:pt x="3048" y="13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2B166E"/>
              </a:solidFill>
              <a:latin typeface="Arial" charset="0"/>
            </a:endParaRPr>
          </a:p>
        </p:txBody>
      </p:sp>
      <p:sp>
        <p:nvSpPr>
          <p:cNvPr id="7" name="Freeform 19"/>
          <p:cNvSpPr>
            <a:spLocks/>
          </p:cNvSpPr>
          <p:nvPr/>
        </p:nvSpPr>
        <p:spPr bwMode="gray">
          <a:xfrm>
            <a:off x="0" y="4395788"/>
            <a:ext cx="9169400" cy="2476500"/>
          </a:xfrm>
          <a:custGeom>
            <a:avLst/>
            <a:gdLst>
              <a:gd name="T0" fmla="*/ 0 w 5776"/>
              <a:gd name="T1" fmla="*/ 2147483647 h 1560"/>
              <a:gd name="T2" fmla="*/ 0 w 5776"/>
              <a:gd name="T3" fmla="*/ 2147483647 h 1560"/>
              <a:gd name="T4" fmla="*/ 2147483647 w 5776"/>
              <a:gd name="T5" fmla="*/ 2147483647 h 1560"/>
              <a:gd name="T6" fmla="*/ 2147483647 w 5776"/>
              <a:gd name="T7" fmla="*/ 0 h 1560"/>
              <a:gd name="T8" fmla="*/ 2147483647 w 5776"/>
              <a:gd name="T9" fmla="*/ 2147483647 h 1560"/>
              <a:gd name="T10" fmla="*/ 0 w 5776"/>
              <a:gd name="T11" fmla="*/ 2147483647 h 15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6" h="1560">
                <a:moveTo>
                  <a:pt x="0" y="1560"/>
                </a:moveTo>
                <a:lnTo>
                  <a:pt x="0" y="928"/>
                </a:lnTo>
                <a:cubicBezTo>
                  <a:pt x="1040" y="1114"/>
                  <a:pt x="3064" y="1370"/>
                  <a:pt x="4200" y="984"/>
                </a:cubicBezTo>
                <a:cubicBezTo>
                  <a:pt x="5336" y="599"/>
                  <a:pt x="5776" y="24"/>
                  <a:pt x="5768" y="0"/>
                </a:cubicBezTo>
                <a:lnTo>
                  <a:pt x="5760" y="1560"/>
                </a:lnTo>
                <a:lnTo>
                  <a:pt x="0" y="156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2B166E"/>
              </a:solidFill>
              <a:latin typeface="Arial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white">
          <a:xfrm>
            <a:off x="7391400" y="59436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smtClean="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600200" y="4724400"/>
            <a:ext cx="6172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>
                <a:solidFill>
                  <a:srgbClr val="2B166E"/>
                </a:solidFill>
              </a:defRPr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1331913" y="1905000"/>
            <a:ext cx="6707187" cy="1074738"/>
          </a:xfr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1"/>
                    </a:gs>
                    <a:gs pos="50000">
                      <a:schemeClr val="hlink"/>
                    </a:gs>
                    <a:gs pos="100000">
                      <a:schemeClr val="tx1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ko-KR" noProof="0" smtClean="0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031332A4-F00C-405D-BF9F-6A8C66C040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A9194-3F9E-4ACA-9B0F-9338EB4307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0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0813"/>
            <a:ext cx="2057400" cy="5997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0813"/>
            <a:ext cx="6019800" cy="5997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22C43-1DAC-4662-8482-16DC638980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1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FC449-12D9-49AA-9656-769BCE1AF1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1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D3466-6023-41C5-8BD3-2A4A8E4C1B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9B014-ABC2-46E6-AD62-20FD796186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4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602F2-A1C4-4EC2-9B17-F9CFEE0128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6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A3A8E-FC1E-4092-B6DA-51D4E1E6B1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4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10F06-F5C3-4251-8E35-11A4CBEFFC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3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CDDC3-2817-4647-89B8-23E5C4464F2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8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7B2B5-2AB5-4E1D-B8CD-1FCD39EEC2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5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0" y="5445125"/>
            <a:ext cx="9144000" cy="1414463"/>
          </a:xfrm>
          <a:custGeom>
            <a:avLst/>
            <a:gdLst>
              <a:gd name="T0" fmla="*/ 5760 w 5760"/>
              <a:gd name="T1" fmla="*/ 885 h 891"/>
              <a:gd name="T2" fmla="*/ 5760 w 5760"/>
              <a:gd name="T3" fmla="*/ 0 h 891"/>
              <a:gd name="T4" fmla="*/ 2832 w 5760"/>
              <a:gd name="T5" fmla="*/ 626 h 891"/>
              <a:gd name="T6" fmla="*/ 0 w 5760"/>
              <a:gd name="T7" fmla="*/ 36 h 891"/>
              <a:gd name="T8" fmla="*/ 0 w 5760"/>
              <a:gd name="T9" fmla="*/ 891 h 891"/>
              <a:gd name="T10" fmla="*/ 5760 w 5760"/>
              <a:gd name="T11" fmla="*/ 885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891">
                <a:moveTo>
                  <a:pt x="5760" y="885"/>
                </a:moveTo>
                <a:lnTo>
                  <a:pt x="5760" y="0"/>
                </a:lnTo>
                <a:cubicBezTo>
                  <a:pt x="4888" y="573"/>
                  <a:pt x="3696" y="609"/>
                  <a:pt x="2832" y="626"/>
                </a:cubicBezTo>
                <a:cubicBezTo>
                  <a:pt x="1968" y="643"/>
                  <a:pt x="640" y="474"/>
                  <a:pt x="0" y="36"/>
                </a:cubicBezTo>
                <a:lnTo>
                  <a:pt x="0" y="891"/>
                </a:lnTo>
                <a:lnTo>
                  <a:pt x="5760" y="88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294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2B166E"/>
              </a:solidFill>
              <a:latin typeface="Arial" charset="0"/>
            </a:endParaRPr>
          </a:p>
        </p:txBody>
      </p:sp>
      <p:graphicFrame>
        <p:nvGraphicFramePr>
          <p:cNvPr id="1027" name="Object 16"/>
          <p:cNvGraphicFramePr>
            <a:graphicFrameLocks noChangeAspect="1"/>
          </p:cNvGraphicFramePr>
          <p:nvPr/>
        </p:nvGraphicFramePr>
        <p:xfrm>
          <a:off x="0" y="0"/>
          <a:ext cx="9144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Image" r:id="rId14" imgW="7390476" imgH="913963" progId="Photoshop.Image.6">
                  <p:embed/>
                </p:oleObj>
              </mc:Choice>
              <mc:Fallback>
                <p:oleObj name="Image" r:id="rId14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1440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17"/>
          <p:cNvSpPr>
            <a:spLocks noChangeArrowheads="1"/>
          </p:cNvSpPr>
          <p:nvPr/>
        </p:nvSpPr>
        <p:spPr bwMode="gray">
          <a:xfrm>
            <a:off x="0" y="6538913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2B166E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92150"/>
            <a:ext cx="9144000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2B166E"/>
              </a:solidFill>
              <a:latin typeface="Arial" charset="0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0113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276600" y="65373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13E284-71C3-46DE-B3D4-18281D5C577D}" type="slidenum">
              <a:rPr lang="en-US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0813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6731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34683/324f61f13dc533f8e1c0c7a91219c40b896e79a5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et.garant.ru/document/redirect/75019915/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cts.ru/doc/maket-kollektivnogo-dogovora-utv-mintrudom-rf-06112003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hyperlink" Target="http://www.consultant.ru/document/cons_doc_LAW_34683/faf49876f47bc530a583c01ebbf08d9bbe99d25d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7" y="51069"/>
            <a:ext cx="681995" cy="63147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-15306" y="1052736"/>
            <a:ext cx="915930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i="1" kern="0" dirty="0" smtClean="0">
              <a:solidFill>
                <a:srgbClr val="002060"/>
              </a:solidFill>
              <a:latin typeface="Book Antiqua" pitchFamily="18" charset="0"/>
              <a:ea typeface="Calibri"/>
              <a:cs typeface="Times New Roman"/>
            </a:endParaRPr>
          </a:p>
          <a:p>
            <a:pPr algn="ctr"/>
            <a:r>
              <a:rPr lang="ru-RU" sz="2400" i="1" kern="0" dirty="0" smtClean="0">
                <a:solidFill>
                  <a:srgbClr val="002060"/>
                </a:solidFill>
                <a:latin typeface="Book Antiqua" pitchFamily="18" charset="0"/>
                <a:ea typeface="Calibri"/>
                <a:cs typeface="Times New Roman"/>
              </a:rPr>
              <a:t> </a:t>
            </a:r>
            <a:r>
              <a:rPr lang="ru-RU" sz="4400" b="1" i="1" kern="0" dirty="0" smtClean="0">
                <a:solidFill>
                  <a:srgbClr val="002060"/>
                </a:solidFill>
                <a:latin typeface="Book Antiqua" pitchFamily="18" charset="0"/>
                <a:ea typeface="Calibri"/>
                <a:cs typeface="Times New Roman"/>
              </a:rPr>
              <a:t>ПРАКТИКА И ПРОБЛЕМЫ </a:t>
            </a:r>
          </a:p>
          <a:p>
            <a:pPr algn="ctr"/>
            <a:r>
              <a:rPr lang="ru-RU" sz="4400" b="1" i="1" kern="0" dirty="0" smtClean="0">
                <a:solidFill>
                  <a:srgbClr val="002060"/>
                </a:solidFill>
                <a:latin typeface="Book Antiqua" pitchFamily="18" charset="0"/>
                <a:ea typeface="Calibri"/>
                <a:cs typeface="Times New Roman"/>
              </a:rPr>
              <a:t>ЗАКЛЮЧЕНИЯ КОЛЛЕКТИВНОГО ДОГОВОРА, </a:t>
            </a:r>
          </a:p>
          <a:p>
            <a:pPr algn="ctr"/>
            <a:r>
              <a:rPr lang="ru-RU" sz="4400" b="1" i="1" kern="0" dirty="0" smtClean="0">
                <a:solidFill>
                  <a:srgbClr val="002060"/>
                </a:solidFill>
                <a:latin typeface="Book Antiqua" pitchFamily="18" charset="0"/>
                <a:ea typeface="Calibri"/>
                <a:cs typeface="Times New Roman"/>
              </a:rPr>
              <a:t>ВНЕСЕНИЯ ИЗМЕНЕНИЙ </a:t>
            </a:r>
          </a:p>
          <a:p>
            <a:pPr algn="ctr"/>
            <a:r>
              <a:rPr lang="ru-RU" sz="4400" b="1" i="1" kern="0" dirty="0" smtClean="0">
                <a:solidFill>
                  <a:srgbClr val="002060"/>
                </a:solidFill>
                <a:latin typeface="Book Antiqua" pitchFamily="18" charset="0"/>
                <a:ea typeface="Calibri"/>
                <a:cs typeface="Times New Roman"/>
              </a:rPr>
              <a:t>В КОЛЛЕКТИВНЫЙ ДОГОВОР</a:t>
            </a:r>
            <a:endParaRPr lang="ru-RU" sz="4400" b="1" kern="0" dirty="0" smtClean="0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920" y="12862"/>
            <a:ext cx="73821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РАЗДЕЛ </a:t>
            </a:r>
            <a:r>
              <a:rPr lang="en-US" sz="2000" b="1" dirty="0" smtClean="0">
                <a:solidFill>
                  <a:srgbClr val="FFFFFF"/>
                </a:solidFill>
                <a:latin typeface="Book Antiqua" pitchFamily="18" charset="0"/>
              </a:rPr>
              <a:t>II.</a:t>
            </a: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 СОЦИАЛЬНОЕ ПАРТНЁРСТВО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В СФЕРЕ ТРУДА  ТК РФ  </a:t>
            </a:r>
            <a:endParaRPr lang="ru-RU" sz="2000" b="1" dirty="0">
              <a:solidFill>
                <a:srgbClr val="FFFFFF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8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2354" y="839788"/>
            <a:ext cx="8741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2" name="Рисунок 11" descr="https://present5.com/presentacii/20170505/374-kollektivnyy_dogovor.2007_versiya.pptx_images/374-kollektivnyy_dogovor.2007_versiya.pptx_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000"/>
            <a:ext cx="9144000" cy="4850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025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624" y="38620"/>
            <a:ext cx="73821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СРОК ДЕЙСТВИЯ КОЛЛЕКТИВНОГО ДОГОВОРА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ст. 43 ТК РФ</a:t>
            </a:r>
            <a:endParaRPr lang="ru-RU" sz="2000" b="1" dirty="0">
              <a:solidFill>
                <a:srgbClr val="FFFFFF"/>
              </a:solidFill>
              <a:latin typeface="Book Antiqua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2354" y="839788"/>
            <a:ext cx="8741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63213" y="2204864"/>
            <a:ext cx="5283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60A33"/>
                </a:solidFill>
                <a:latin typeface="Arial"/>
                <a:ea typeface="Calibri"/>
              </a:rPr>
              <a:t> </a:t>
            </a:r>
            <a:endParaRPr lang="ru-RU" dirty="0">
              <a:solidFill>
                <a:srgbClr val="2B166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09601" y="1095792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60A33"/>
                </a:solidFill>
                <a:latin typeface="Book Antiqua" pitchFamily="18" charset="0"/>
                <a:ea typeface="Calibri"/>
              </a:rPr>
              <a:t>Договор действует с момента подписания или с даты, указанной в договоре. </a:t>
            </a:r>
            <a:endParaRPr lang="ru-RU" sz="2000" b="1" dirty="0" smtClean="0">
              <a:solidFill>
                <a:srgbClr val="060A33"/>
              </a:solidFill>
              <a:latin typeface="Book Antiqua" pitchFamily="18" charset="0"/>
              <a:ea typeface="Calibri"/>
            </a:endParaRPr>
          </a:p>
          <a:p>
            <a:pPr algn="ctr"/>
            <a:endParaRPr lang="ru-RU" sz="2000" b="1" dirty="0" smtClean="0">
              <a:solidFill>
                <a:srgbClr val="060A33"/>
              </a:solidFill>
              <a:latin typeface="Book Antiqua" pitchFamily="18" charset="0"/>
              <a:ea typeface="Calibri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  <a:ea typeface="Calibri"/>
              </a:rPr>
              <a:t>Минимальный</a:t>
            </a:r>
            <a:r>
              <a:rPr lang="ru-RU" sz="2000" b="1" dirty="0">
                <a:solidFill>
                  <a:srgbClr val="060A33"/>
                </a:solidFill>
                <a:latin typeface="Book Antiqua" pitchFamily="18" charset="0"/>
                <a:ea typeface="Calibri"/>
              </a:rPr>
              <a:t> </a:t>
            </a:r>
            <a:r>
              <a:rPr lang="ru-RU" sz="2000" b="1" u="sng" dirty="0">
                <a:solidFill>
                  <a:srgbClr val="2972DD"/>
                </a:solidFill>
                <a:latin typeface="Book Antiqua" pitchFamily="18" charset="0"/>
                <a:ea typeface="Calibri"/>
                <a:cs typeface="Times New Roman"/>
                <a:hlinkClick r:id="rId3"/>
              </a:rPr>
              <a:t>срок действия коллективного договора</a:t>
            </a:r>
            <a:r>
              <a:rPr lang="ru-RU" sz="2000" b="1" dirty="0">
                <a:solidFill>
                  <a:srgbClr val="060A33"/>
                </a:solidFill>
                <a:latin typeface="Book Antiqua" pitchFamily="18" charset="0"/>
                <a:ea typeface="Calibri"/>
              </a:rPr>
              <a:t> </a:t>
            </a:r>
            <a:r>
              <a:rPr lang="ru-RU" sz="2000" b="1" dirty="0">
                <a:solidFill>
                  <a:srgbClr val="FF0000"/>
                </a:solidFill>
                <a:latin typeface="Book Antiqua" pitchFamily="18" charset="0"/>
                <a:ea typeface="Calibri"/>
              </a:rPr>
              <a:t>законом не установлен</a:t>
            </a:r>
            <a:r>
              <a:rPr lang="ru-RU" sz="2000" b="1" dirty="0">
                <a:solidFill>
                  <a:srgbClr val="060A33"/>
                </a:solidFill>
                <a:latin typeface="Book Antiqua" pitchFamily="18" charset="0"/>
                <a:ea typeface="Calibri"/>
              </a:rPr>
              <a:t>, </a:t>
            </a:r>
            <a:r>
              <a:rPr lang="ru-RU" sz="2000" b="1" dirty="0">
                <a:solidFill>
                  <a:srgbClr val="FF0000"/>
                </a:solidFill>
                <a:latin typeface="Book Antiqua" pitchFamily="18" charset="0"/>
                <a:ea typeface="Calibri"/>
              </a:rPr>
              <a:t>максимальный </a:t>
            </a: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  <a:ea typeface="Calibri"/>
              </a:rPr>
              <a:t>—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  <a:ea typeface="Calibri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Book Antiqua" pitchFamily="18" charset="0"/>
                <a:ea typeface="Calibri"/>
              </a:rPr>
              <a:t>3 года. </a:t>
            </a:r>
            <a:endParaRPr lang="ru-RU" sz="2000" b="1" dirty="0" smtClean="0">
              <a:solidFill>
                <a:srgbClr val="FF0000"/>
              </a:solidFill>
              <a:latin typeface="Book Antiqua" pitchFamily="18" charset="0"/>
              <a:ea typeface="Calibri"/>
            </a:endParaRPr>
          </a:p>
          <a:p>
            <a:pPr algn="ctr"/>
            <a:endParaRPr lang="ru-RU" sz="2000" b="1" dirty="0" smtClean="0">
              <a:solidFill>
                <a:srgbClr val="060A33"/>
              </a:solidFill>
              <a:latin typeface="Book Antiqua" pitchFamily="18" charset="0"/>
              <a:ea typeface="Calibri"/>
            </a:endParaRPr>
          </a:p>
          <a:p>
            <a:pPr algn="ctr"/>
            <a:r>
              <a:rPr lang="ru-RU" sz="2000" b="1" dirty="0" smtClean="0">
                <a:solidFill>
                  <a:srgbClr val="060A33"/>
                </a:solidFill>
                <a:latin typeface="Book Antiqua" pitchFamily="18" charset="0"/>
                <a:ea typeface="Calibri"/>
              </a:rPr>
              <a:t>Через </a:t>
            </a:r>
            <a:r>
              <a:rPr lang="ru-RU" sz="2000" b="1" dirty="0">
                <a:solidFill>
                  <a:srgbClr val="060A33"/>
                </a:solidFill>
                <a:latin typeface="Book Antiqua" pitchFamily="18" charset="0"/>
                <a:ea typeface="Calibri"/>
              </a:rPr>
              <a:t>три года стороны </a:t>
            </a:r>
            <a:r>
              <a:rPr lang="ru-RU" sz="2000" b="1" dirty="0" smtClean="0">
                <a:solidFill>
                  <a:srgbClr val="060A33"/>
                </a:solidFill>
                <a:latin typeface="Book Antiqua" pitchFamily="18" charset="0"/>
                <a:ea typeface="Calibri"/>
              </a:rPr>
              <a:t>имеют право продлить  действие КД  </a:t>
            </a:r>
            <a:r>
              <a:rPr lang="ru-RU" sz="2000" b="1" dirty="0">
                <a:solidFill>
                  <a:srgbClr val="060A33"/>
                </a:solidFill>
                <a:latin typeface="Book Antiqua" pitchFamily="18" charset="0"/>
                <a:ea typeface="Calibri"/>
              </a:rPr>
              <a:t>в неизменном виде или </a:t>
            </a:r>
            <a:r>
              <a:rPr lang="ru-RU" sz="2000" b="1" dirty="0" smtClean="0">
                <a:solidFill>
                  <a:srgbClr val="060A33"/>
                </a:solidFill>
                <a:latin typeface="Book Antiqua" pitchFamily="18" charset="0"/>
                <a:ea typeface="Calibri"/>
              </a:rPr>
              <a:t>внеся изменения, на срок не более 3-х лет.</a:t>
            </a: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  <a:ea typeface="Calibri"/>
              </a:rPr>
              <a:t>(ч.2ст. 43 ТК РФ)</a:t>
            </a:r>
          </a:p>
          <a:p>
            <a:pPr algn="ctr"/>
            <a:r>
              <a:rPr lang="ru-RU" sz="2000" b="1" dirty="0" smtClean="0">
                <a:solidFill>
                  <a:srgbClr val="060A33"/>
                </a:solidFill>
                <a:latin typeface="Book Antiqua" pitchFamily="18" charset="0"/>
                <a:ea typeface="Calibri"/>
              </a:rPr>
              <a:t> </a:t>
            </a:r>
            <a:endParaRPr lang="ru-RU" sz="2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13" name="Рисунок 12" descr="http://myprofcom.ru/images/cms/data/kollektivnyj_dogovo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9788"/>
            <a:ext cx="4067944" cy="4605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4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920" y="130456"/>
            <a:ext cx="7382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ПОДПИСАНТЫ КОЛЛЕКТИВНОГО ДОГОВОРА</a:t>
            </a:r>
            <a:endParaRPr lang="ru-RU" sz="2000" b="1" dirty="0">
              <a:solidFill>
                <a:srgbClr val="FFFFFF"/>
              </a:solidFill>
              <a:latin typeface="Book Antiqua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2354" y="839788"/>
            <a:ext cx="8741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2" name="Рисунок 11" descr="https://www.gmpr74.ru/storage/app/uploads/public/602/bf5/84b/602bf584b7c155811864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8" y="1052736"/>
            <a:ext cx="4000663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863213" y="2204864"/>
            <a:ext cx="5283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60A33"/>
                </a:solidFill>
                <a:latin typeface="Arial"/>
                <a:ea typeface="Calibri"/>
              </a:rPr>
              <a:t> </a:t>
            </a:r>
            <a:endParaRPr lang="ru-RU" dirty="0">
              <a:solidFill>
                <a:srgbClr val="2B166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57597" y="1747729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60A33"/>
                </a:solidFill>
                <a:latin typeface="Book Antiqua" pitchFamily="18" charset="0"/>
                <a:ea typeface="Calibri"/>
              </a:rPr>
              <a:t>Коллективный договор подписывают </a:t>
            </a: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  <a:ea typeface="Calibri"/>
              </a:rPr>
              <a:t>руководитель предприятия, </a:t>
            </a:r>
            <a:r>
              <a:rPr lang="ru-RU" sz="2000" b="1" dirty="0">
                <a:solidFill>
                  <a:srgbClr val="FF0000"/>
                </a:solidFill>
                <a:latin typeface="Book Antiqua" pitchFamily="18" charset="0"/>
                <a:ea typeface="Calibri"/>
              </a:rPr>
              <a:t>организации </a:t>
            </a:r>
            <a:r>
              <a:rPr lang="ru-RU" sz="2000" b="1" dirty="0">
                <a:solidFill>
                  <a:srgbClr val="060A33"/>
                </a:solidFill>
                <a:latin typeface="Book Antiqua" pitchFamily="18" charset="0"/>
                <a:ea typeface="Calibri"/>
              </a:rPr>
              <a:t>и </a:t>
            </a:r>
            <a:r>
              <a:rPr lang="ru-RU" sz="2000" b="1" dirty="0">
                <a:solidFill>
                  <a:srgbClr val="FF0000"/>
                </a:solidFill>
                <a:latin typeface="Book Antiqua" pitchFamily="18" charset="0"/>
                <a:ea typeface="Calibri"/>
              </a:rPr>
              <a:t>представитель </a:t>
            </a: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  <a:ea typeface="Calibri"/>
              </a:rPr>
              <a:t>работников</a:t>
            </a:r>
          </a:p>
          <a:p>
            <a:pPr algn="ctr"/>
            <a:endParaRPr lang="ru-RU" sz="2000" b="1" dirty="0">
              <a:solidFill>
                <a:srgbClr val="060A33"/>
              </a:solidFill>
              <a:latin typeface="Book Antiqua" pitchFamily="18" charset="0"/>
              <a:ea typeface="Calibri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  <a:ea typeface="Calibri"/>
              </a:rPr>
              <a:t>Представитель работников</a:t>
            </a:r>
            <a:r>
              <a:rPr lang="ru-RU" sz="2000" b="1" dirty="0">
                <a:solidFill>
                  <a:srgbClr val="060A33"/>
                </a:solidFill>
                <a:latin typeface="Book Antiqua" pitchFamily="18" charset="0"/>
                <a:ea typeface="Calibri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  <a:ea typeface="Calibri"/>
              </a:rPr>
              <a:t>- </a:t>
            </a:r>
            <a:r>
              <a:rPr lang="ru-RU" sz="2000" b="1" dirty="0">
                <a:solidFill>
                  <a:srgbClr val="060A33"/>
                </a:solidFill>
                <a:latin typeface="Book Antiqua" pitchFamily="18" charset="0"/>
                <a:ea typeface="Calibri"/>
              </a:rPr>
              <a:t>председатель профсоюза или работник, которого выбрали на общем собрании коллектива.</a:t>
            </a:r>
            <a:br>
              <a:rPr lang="ru-RU" sz="2000" b="1" dirty="0">
                <a:solidFill>
                  <a:srgbClr val="060A33"/>
                </a:solidFill>
                <a:latin typeface="Book Antiqua" pitchFamily="18" charset="0"/>
                <a:ea typeface="Calibri"/>
              </a:rPr>
            </a:br>
            <a:endParaRPr lang="ru-RU" sz="2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920" y="712"/>
            <a:ext cx="73821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ФОРМАТ СУЩЕСТВОВАНИЯ   КОЛЛЕКТИВНОГО ДОГОВОРА</a:t>
            </a:r>
            <a:endParaRPr lang="ru-RU" sz="2000" b="1" dirty="0">
              <a:solidFill>
                <a:srgbClr val="FFFFFF"/>
              </a:solidFill>
              <a:latin typeface="Book Antiqua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13466984"/>
              </p:ext>
            </p:extLst>
          </p:nvPr>
        </p:nvGraphicFramePr>
        <p:xfrm>
          <a:off x="3052209" y="1376772"/>
          <a:ext cx="606717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 descr="https://dez.myuk.ru/wp-content/uploads/2019/12/50d59145d83787fdca4ce0d8acb55a9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54" y="1700808"/>
            <a:ext cx="287773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4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920" y="712"/>
            <a:ext cx="73821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  <a:latin typeface="Book Antiqua" pitchFamily="18" charset="0"/>
              </a:rPr>
              <a:t>А Л Г О Р И Т 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КОЛЛЕКТИВНО-ДОГОВОРНОЙ РАБОТЫ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09702717"/>
              </p:ext>
            </p:extLst>
          </p:nvPr>
        </p:nvGraphicFramePr>
        <p:xfrm>
          <a:off x="0" y="845730"/>
          <a:ext cx="9144000" cy="5391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 descr="D:\image140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15" y="2132856"/>
            <a:ext cx="1115793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:\image122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115" y="4365104"/>
            <a:ext cx="774948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4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920" y="712"/>
            <a:ext cx="73821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  <a:latin typeface="Book Antiqua" pitchFamily="18" charset="0"/>
              </a:rPr>
              <a:t>А Л Г О Р И Т 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КОЛЛЕКТИВНО-ДОГОВОРНОЙ РАБОТЫ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41035813"/>
              </p:ext>
            </p:extLst>
          </p:nvPr>
        </p:nvGraphicFramePr>
        <p:xfrm>
          <a:off x="0" y="845730"/>
          <a:ext cx="9144000" cy="5391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 descr="D:\depositphotos_13828266-stock-photo-3d-business-white-business-meeting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946" y="5147161"/>
            <a:ext cx="108012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:\depositphotos_13828266-stock-photo-3d-business-white-business-meeting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1944216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9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920" y="712"/>
            <a:ext cx="73821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  <a:latin typeface="Book Antiqua" pitchFamily="18" charset="0"/>
              </a:rPr>
              <a:t>А Л Г О Р И Т 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КОЛЛЕКТИВНО-ДОГОВОРНОЙ РАБОТЫ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16381896"/>
              </p:ext>
            </p:extLst>
          </p:nvPr>
        </p:nvGraphicFramePr>
        <p:xfrm>
          <a:off x="0" y="845730"/>
          <a:ext cx="9144000" cy="5391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552144"/>
              </p:ext>
            </p:extLst>
          </p:nvPr>
        </p:nvGraphicFramePr>
        <p:xfrm>
          <a:off x="109032" y="3933056"/>
          <a:ext cx="903496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828"/>
                <a:gridCol w="1505828"/>
                <a:gridCol w="1505828"/>
                <a:gridCol w="1505828"/>
                <a:gridCol w="1505828"/>
                <a:gridCol w="1505828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Book Antiqua" pitchFamily="18" charset="0"/>
                        </a:rPr>
                        <a:t>Основные задачи комиссии:</a:t>
                      </a:r>
                      <a:endParaRPr lang="ru-RU" sz="1600" dirty="0">
                        <a:solidFill>
                          <a:srgbClr val="002060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Book Antiqua" pitchFamily="18" charset="0"/>
                        </a:rPr>
                        <a:t>1.Ведение КП и подготовка проекта КД, </a:t>
                      </a:r>
                      <a:endParaRPr lang="ru-RU" sz="1200" dirty="0">
                        <a:solidFill>
                          <a:srgbClr val="002060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Book Antiqua" pitchFamily="18" charset="0"/>
                        </a:rPr>
                        <a:t>2.Заключение КД</a:t>
                      </a:r>
                      <a:endParaRPr lang="ru-RU" sz="1200" dirty="0">
                        <a:solidFill>
                          <a:srgbClr val="002060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Book Antiqua" pitchFamily="18" charset="0"/>
                        </a:rPr>
                        <a:t>3. Внесение изменений и дополнений в КД</a:t>
                      </a:r>
                      <a:endParaRPr lang="ru-RU" sz="1200" dirty="0">
                        <a:solidFill>
                          <a:srgbClr val="002060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Book Antiqua" pitchFamily="18" charset="0"/>
                        </a:rPr>
                        <a:t>4.Организация контроля за выполнением КД</a:t>
                      </a:r>
                      <a:endParaRPr lang="ru-RU" sz="1200" dirty="0">
                        <a:solidFill>
                          <a:srgbClr val="002060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Book Antiqua" pitchFamily="18" charset="0"/>
                        </a:rPr>
                        <a:t>5. Обеспечение регулирования социально-трудовых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Book Antiqua" pitchFamily="18" charset="0"/>
                        </a:rPr>
                        <a:t> отношений</a:t>
                      </a:r>
                      <a:endParaRPr lang="ru-RU" sz="1200" dirty="0">
                        <a:solidFill>
                          <a:srgbClr val="002060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9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920" y="712"/>
            <a:ext cx="73821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  <a:latin typeface="Book Antiqua" pitchFamily="18" charset="0"/>
              </a:rPr>
              <a:t>А Л Г О Р И Т 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КОЛЛЕКТИВНО-ДОГОВОРНОЙ РАБОТЫ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88166898"/>
              </p:ext>
            </p:extLst>
          </p:nvPr>
        </p:nvGraphicFramePr>
        <p:xfrm>
          <a:off x="0" y="845730"/>
          <a:ext cx="9144000" cy="5535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065272"/>
              </p:ext>
            </p:extLst>
          </p:nvPr>
        </p:nvGraphicFramePr>
        <p:xfrm>
          <a:off x="0" y="3933056"/>
          <a:ext cx="914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Book Antiqua" pitchFamily="18" charset="0"/>
                        </a:rPr>
                        <a:t>ПОЛНОСТЬЮ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Book Antiqua" pitchFamily="18" charset="0"/>
                        </a:rPr>
                        <a:t> СОГЛАСОВАННЫЙ ТЕКСТ С ПРИЛОЖЕНИЯМИ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Book Antiqua" pitchFamily="18" charset="0"/>
                        </a:rPr>
                        <a:t>При наличии разногласий сторон – СОСТАВЛЕНИЕ ПРОТОКОЛА РАЗНОГЛАСИЙ (как приложение к КД)</a:t>
                      </a:r>
                      <a:endParaRPr lang="ru-RU" sz="1600" dirty="0">
                        <a:solidFill>
                          <a:srgbClr val="002060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82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920" y="712"/>
            <a:ext cx="73821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  <a:latin typeface="Book Antiqua" pitchFamily="18" charset="0"/>
              </a:rPr>
              <a:t>А Л Г О Р И Т 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КОЛЛЕКТИВНО-ДОГОВОРНОЙ РАБОТЫ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pic>
        <p:nvPicPr>
          <p:cNvPr id="8" name="Picture 24" descr="i?id=d4d700b963f2b7ac965e9c9213498b45&amp;n=33&amp;w=248&amp;h=1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096" y="3645024"/>
            <a:ext cx="2718062" cy="208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088" y="3529197"/>
            <a:ext cx="2494018" cy="231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865981"/>
            <a:ext cx="858512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/>
            <a:r>
              <a:rPr lang="ru-RU" dirty="0">
                <a:solidFill>
                  <a:srgbClr val="2B166E"/>
                </a:solidFill>
                <a:latin typeface="Book Antiqua" pitchFamily="18" charset="0"/>
                <a:ea typeface="Times New Roman"/>
                <a:cs typeface="Times New Roman"/>
              </a:rPr>
              <a:t>В Ульяновской области регистрация  осуществляется </a:t>
            </a:r>
            <a:r>
              <a:rPr lang="ru-RU" b="1" dirty="0">
                <a:solidFill>
                  <a:srgbClr val="2B166E"/>
                </a:solidFill>
                <a:latin typeface="Book Antiqua" pitchFamily="18" charset="0"/>
                <a:ea typeface="Times New Roman"/>
                <a:cs typeface="Times New Roman"/>
              </a:rPr>
              <a:t>Агентством </a:t>
            </a:r>
            <a:r>
              <a:rPr lang="ru-RU" b="1" dirty="0" smtClean="0">
                <a:solidFill>
                  <a:srgbClr val="2B166E"/>
                </a:solidFill>
                <a:latin typeface="Book Antiqua" pitchFamily="18" charset="0"/>
                <a:ea typeface="Times New Roman"/>
                <a:cs typeface="Times New Roman"/>
              </a:rPr>
              <a:t>по </a:t>
            </a:r>
            <a:r>
              <a:rPr lang="ru-RU" b="1" dirty="0">
                <a:solidFill>
                  <a:srgbClr val="2B166E"/>
                </a:solidFill>
                <a:latin typeface="Book Antiqua" pitchFamily="18" charset="0"/>
                <a:ea typeface="Times New Roman"/>
                <a:cs typeface="Times New Roman"/>
              </a:rPr>
              <a:t>развитию человеческого потенциала и трудовых ресурсов Ульяновской </a:t>
            </a:r>
            <a:r>
              <a:rPr lang="ru-RU" b="1" dirty="0" smtClean="0">
                <a:solidFill>
                  <a:srgbClr val="2B166E"/>
                </a:solidFill>
                <a:latin typeface="Book Antiqua" pitchFamily="18" charset="0"/>
                <a:ea typeface="Times New Roman"/>
                <a:cs typeface="Times New Roman"/>
              </a:rPr>
              <a:t>области</a:t>
            </a:r>
          </a:p>
          <a:p>
            <a:pPr indent="540385">
              <a:lnSpc>
                <a:spcPts val="1150"/>
              </a:lnSpc>
            </a:pPr>
            <a:r>
              <a:rPr lang="ru-RU" dirty="0" smtClean="0">
                <a:solidFill>
                  <a:srgbClr val="2B166E"/>
                </a:solidFill>
                <a:latin typeface="Book Antiqua" pitchFamily="18" charset="0"/>
                <a:ea typeface="Times New Roman"/>
                <a:cs typeface="Times New Roman"/>
              </a:rPr>
              <a:t>.</a:t>
            </a:r>
            <a:endParaRPr lang="ru-RU" dirty="0">
              <a:solidFill>
                <a:srgbClr val="2B166E"/>
              </a:solidFill>
              <a:latin typeface="Book Antiqua" pitchFamily="18" charset="0"/>
              <a:ea typeface="Calibri"/>
              <a:cs typeface="Times New Roman"/>
            </a:endParaRPr>
          </a:p>
          <a:p>
            <a:pPr indent="540385">
              <a:lnSpc>
                <a:spcPts val="1150"/>
              </a:lnSpc>
            </a:pPr>
            <a:r>
              <a:rPr lang="ru-RU" b="1" dirty="0">
                <a:solidFill>
                  <a:srgbClr val="C00000"/>
                </a:solidFill>
                <a:latin typeface="Book Antiqua" pitchFamily="18" charset="0"/>
                <a:ea typeface="Times New Roman"/>
                <a:cs typeface="Times New Roman"/>
              </a:rPr>
              <a:t>Регистрация уведомительная</a:t>
            </a:r>
            <a:r>
              <a:rPr lang="ru-RU" dirty="0" smtClean="0">
                <a:solidFill>
                  <a:srgbClr val="2B166E"/>
                </a:solidFill>
                <a:latin typeface="Book Antiqua" pitchFamily="18" charset="0"/>
                <a:ea typeface="Times New Roman"/>
                <a:cs typeface="Times New Roman"/>
              </a:rPr>
              <a:t>.</a:t>
            </a:r>
          </a:p>
          <a:p>
            <a:pPr indent="540385"/>
            <a:endParaRPr lang="ru-RU" dirty="0" smtClean="0">
              <a:solidFill>
                <a:srgbClr val="2B166E"/>
              </a:solidFill>
              <a:latin typeface="Book Antiqua" pitchFamily="18" charset="0"/>
              <a:ea typeface="Times New Roman"/>
              <a:cs typeface="Times New Roman"/>
            </a:endParaRPr>
          </a:p>
          <a:p>
            <a:pPr indent="540385"/>
            <a:r>
              <a:rPr lang="ru-RU" dirty="0" smtClean="0">
                <a:solidFill>
                  <a:srgbClr val="2B166E"/>
                </a:solidFill>
                <a:latin typeface="Book Antiqua" pitchFamily="18" charset="0"/>
                <a:ea typeface="Times New Roman"/>
                <a:cs typeface="Times New Roman"/>
              </a:rPr>
              <a:t>  </a:t>
            </a:r>
            <a:r>
              <a:rPr lang="ru-RU" b="1" dirty="0">
                <a:solidFill>
                  <a:srgbClr val="2B166E"/>
                </a:solidFill>
                <a:latin typeface="Book Antiqua" pitchFamily="18" charset="0"/>
                <a:ea typeface="Times New Roman"/>
                <a:cs typeface="Times New Roman"/>
              </a:rPr>
              <a:t>Коллективный договор </a:t>
            </a:r>
            <a:r>
              <a:rPr lang="ru-RU" b="1" dirty="0" smtClean="0">
                <a:solidFill>
                  <a:srgbClr val="2B166E"/>
                </a:solidFill>
                <a:latin typeface="Book Antiqua" pitchFamily="18" charset="0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2B166E"/>
                </a:solidFill>
                <a:latin typeface="Book Antiqua" pitchFamily="18" charset="0"/>
                <a:ea typeface="Times New Roman"/>
                <a:cs typeface="Times New Roman"/>
              </a:rPr>
              <a:t>вступает в силу с момента принятия, либо с момента, указанного в самом коллективном договоре </a:t>
            </a:r>
            <a:r>
              <a:rPr lang="ru-RU" dirty="0" smtClean="0">
                <a:solidFill>
                  <a:srgbClr val="2B166E"/>
                </a:solidFill>
                <a:latin typeface="Book Antiqua" pitchFamily="18" charset="0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2B166E"/>
                </a:solidFill>
                <a:latin typeface="Book Antiqua" pitchFamily="18" charset="0"/>
                <a:ea typeface="Times New Roman"/>
                <a:cs typeface="Times New Roman"/>
              </a:rPr>
              <a:t>и не зависит от момента регистрации</a:t>
            </a:r>
            <a:r>
              <a:rPr lang="ru-RU" dirty="0" smtClean="0">
                <a:solidFill>
                  <a:srgbClr val="2B166E"/>
                </a:solidFill>
                <a:latin typeface="Book Antiqua" pitchFamily="18" charset="0"/>
                <a:ea typeface="Times New Roman"/>
                <a:cs typeface="Times New Roman"/>
              </a:rPr>
              <a:t>.</a:t>
            </a:r>
          </a:p>
          <a:p>
            <a:pPr indent="540385">
              <a:lnSpc>
                <a:spcPts val="1150"/>
              </a:lnSpc>
            </a:pPr>
            <a:endParaRPr lang="ru-RU" dirty="0">
              <a:solidFill>
                <a:srgbClr val="2B166E"/>
              </a:solidFill>
              <a:latin typeface="Book Antiqua" pitchFamily="18" charset="0"/>
              <a:ea typeface="Calibri"/>
              <a:cs typeface="Times New Roman"/>
            </a:endParaRPr>
          </a:p>
          <a:p>
            <a:pPr indent="540385">
              <a:lnSpc>
                <a:spcPts val="1150"/>
              </a:lnSpc>
            </a:pPr>
            <a:r>
              <a:rPr lang="ru-RU" b="1" dirty="0">
                <a:solidFill>
                  <a:srgbClr val="2B166E"/>
                </a:solidFill>
                <a:latin typeface="Book Antiqua" pitchFamily="18" charset="0"/>
                <a:ea typeface="Times New Roman"/>
                <a:cs typeface="Times New Roman"/>
              </a:rPr>
              <a:t>Агентство</a:t>
            </a:r>
            <a:r>
              <a:rPr lang="ru-RU" dirty="0">
                <a:solidFill>
                  <a:srgbClr val="2B166E"/>
                </a:solidFill>
                <a:latin typeface="Book Antiqua" pitchFamily="18" charset="0"/>
                <a:ea typeface="Times New Roman"/>
                <a:cs typeface="Times New Roman"/>
              </a:rPr>
              <a:t> располагается  по адресу: </a:t>
            </a:r>
            <a:r>
              <a:rPr lang="ru-RU" b="1" dirty="0" err="1">
                <a:solidFill>
                  <a:srgbClr val="2B166E"/>
                </a:solidFill>
                <a:latin typeface="Book Antiqua" pitchFamily="18" charset="0"/>
                <a:ea typeface="Times New Roman"/>
                <a:cs typeface="Times New Roman"/>
              </a:rPr>
              <a:t>ул.Кузнецова</a:t>
            </a:r>
            <a:r>
              <a:rPr lang="ru-RU" b="1" dirty="0">
                <a:solidFill>
                  <a:srgbClr val="2B166E"/>
                </a:solidFill>
                <a:latin typeface="Book Antiqua" pitchFamily="18" charset="0"/>
                <a:ea typeface="Times New Roman"/>
                <a:cs typeface="Times New Roman"/>
              </a:rPr>
              <a:t> 5А (5-й этаж, каб.17)</a:t>
            </a:r>
            <a:endParaRPr lang="ru-RU" dirty="0">
              <a:solidFill>
                <a:srgbClr val="2B166E"/>
              </a:solidFill>
              <a:latin typeface="Book Antiqua" pitchFamily="18" charset="0"/>
              <a:ea typeface="Calibri"/>
              <a:cs typeface="Times New Roman"/>
            </a:endParaRPr>
          </a:p>
        </p:txBody>
      </p:sp>
      <p:sp>
        <p:nvSpPr>
          <p:cNvPr id="6" name="Стрелка вправо 5"/>
          <p:cNvSpPr/>
          <p:nvPr/>
        </p:nvSpPr>
        <p:spPr bwMode="auto">
          <a:xfrm>
            <a:off x="3995936" y="4202494"/>
            <a:ext cx="936104" cy="327256"/>
          </a:xfrm>
          <a:prstGeom prst="rightArrow">
            <a:avLst/>
          </a:prstGeom>
          <a:solidFill>
            <a:srgbClr val="FF0000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2B166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5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920" y="712"/>
            <a:ext cx="73821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  <a:latin typeface="Book Antiqua" pitchFamily="18" charset="0"/>
              </a:rPr>
              <a:t>А Л Г О Р И Т 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КОЛЛЕКТИВНО-ДОГОВОРНОЙ РАБОТЫ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pic>
        <p:nvPicPr>
          <p:cNvPr id="8" name="Picture 4" descr="1480501079_zakonodatelstv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19" y="770153"/>
            <a:ext cx="3507956" cy="474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438065" y="1700808"/>
            <a:ext cx="4324077" cy="356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ЗАДАЧА УВЕДОМИТЕЛЬНОЙ РЕГИСТРАЦИИ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ru-RU" sz="8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anose="020B0604020202020204" pitchFamily="34" charset="0"/>
              </a:rPr>
              <a:t>выявление условий коллективного договора, ухудшающих положение работников по сравнению с нормами законодательства РФ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1350" b="1" dirty="0" smtClean="0">
              <a:solidFill>
                <a:srgbClr val="4E67C8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7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3949148" cy="467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49148" y="1124744"/>
            <a:ext cx="519485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-45" dirty="0" smtClean="0">
                <a:latin typeface="Book Antiqua" pitchFamily="18" charset="0"/>
                <a:ea typeface="Times New Roman"/>
              </a:rPr>
              <a:t>Принят Государственной Думой - </a:t>
            </a:r>
            <a:r>
              <a:rPr lang="ru-RU" sz="1600" spc="-45" dirty="0" smtClean="0">
                <a:solidFill>
                  <a:srgbClr val="FF0000"/>
                </a:solidFill>
                <a:latin typeface="Book Antiqua" pitchFamily="18" charset="0"/>
                <a:ea typeface="Times New Roman"/>
              </a:rPr>
              <a:t>21 декабря 2001 года</a:t>
            </a:r>
          </a:p>
          <a:p>
            <a:endParaRPr lang="ru-RU" sz="1600" spc="-45" dirty="0" smtClean="0">
              <a:solidFill>
                <a:srgbClr val="FF0000"/>
              </a:solidFill>
              <a:latin typeface="Book Antiqua" pitchFamily="18" charset="0"/>
              <a:ea typeface="Times New Roman"/>
            </a:endParaRPr>
          </a:p>
          <a:p>
            <a:r>
              <a:rPr lang="ru-RU" sz="1600" spc="-45" dirty="0" smtClean="0">
                <a:solidFill>
                  <a:srgbClr val="002060"/>
                </a:solidFill>
                <a:latin typeface="Book Antiqua" pitchFamily="18" charset="0"/>
              </a:rPr>
              <a:t>Одобрен Советом Федерации – </a:t>
            </a:r>
            <a:r>
              <a:rPr lang="ru-RU" sz="1600" spc="-45" dirty="0" smtClean="0">
                <a:solidFill>
                  <a:srgbClr val="FF0000"/>
                </a:solidFill>
                <a:latin typeface="Book Antiqua" pitchFamily="18" charset="0"/>
              </a:rPr>
              <a:t>26 декабря 2001 года</a:t>
            </a:r>
          </a:p>
          <a:p>
            <a:endParaRPr lang="ru-RU" sz="1600" spc="-45" dirty="0" smtClean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ru-RU" sz="1600" spc="-45" dirty="0" smtClean="0">
                <a:solidFill>
                  <a:srgbClr val="002060"/>
                </a:solidFill>
                <a:latin typeface="Book Antiqua" pitchFamily="18" charset="0"/>
              </a:rPr>
              <a:t>Вступил в силу – </a:t>
            </a:r>
            <a:r>
              <a:rPr lang="ru-RU" sz="1600" spc="-45" dirty="0" smtClean="0">
                <a:solidFill>
                  <a:srgbClr val="FF0000"/>
                </a:solidFill>
                <a:latin typeface="Book Antiqua" pitchFamily="18" charset="0"/>
              </a:rPr>
              <a:t>01 февраля 2002 года</a:t>
            </a:r>
          </a:p>
          <a:p>
            <a:endParaRPr lang="ru-RU" sz="1600" spc="-45" dirty="0" smtClean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ru-RU" sz="1400" b="1" spc="-30" dirty="0">
                <a:latin typeface="Book Antiqua" pitchFamily="18" charset="0"/>
                <a:ea typeface="Times New Roman"/>
              </a:rPr>
              <a:t>Трудовой ко­</a:t>
            </a:r>
            <a:r>
              <a:rPr lang="ru-RU" sz="1400" b="1" dirty="0">
                <a:latin typeface="Book Antiqua" pitchFamily="18" charset="0"/>
                <a:ea typeface="Times New Roman"/>
              </a:rPr>
              <a:t>декс </a:t>
            </a:r>
            <a:r>
              <a:rPr lang="ru-RU" sz="1400" b="1" dirty="0" smtClean="0">
                <a:latin typeface="Book Antiqua" pitchFamily="18" charset="0"/>
                <a:ea typeface="Times New Roman"/>
              </a:rPr>
              <a:t> </a:t>
            </a:r>
            <a:r>
              <a:rPr lang="ru-RU" sz="1400" dirty="0" smtClean="0">
                <a:latin typeface="Book Antiqua" pitchFamily="18" charset="0"/>
                <a:ea typeface="Times New Roman"/>
              </a:rPr>
              <a:t>усиливает правовой </a:t>
            </a:r>
            <a:r>
              <a:rPr lang="ru-RU" sz="1400" dirty="0">
                <a:latin typeface="Book Antiqua" pitchFamily="18" charset="0"/>
                <a:ea typeface="Times New Roman"/>
              </a:rPr>
              <a:t>статус </a:t>
            </a:r>
            <a:r>
              <a:rPr lang="ru-RU" sz="1400" spc="-35" dirty="0">
                <a:latin typeface="Book Antiqua" pitchFamily="18" charset="0"/>
                <a:ea typeface="Times New Roman"/>
              </a:rPr>
              <a:t>коллективного </a:t>
            </a:r>
            <a:r>
              <a:rPr lang="ru-RU" sz="1400" spc="-35" dirty="0" smtClean="0">
                <a:latin typeface="Book Antiqua" pitchFamily="18" charset="0"/>
                <a:ea typeface="Times New Roman"/>
              </a:rPr>
              <a:t>договора.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1" spc="-20" dirty="0" smtClean="0">
                <a:solidFill>
                  <a:srgbClr val="2B166E"/>
                </a:solidFill>
                <a:latin typeface="Book Antiqua" pitchFamily="18" charset="0"/>
                <a:ea typeface="Times New Roman"/>
              </a:rPr>
              <a:t>Более чем 100  </a:t>
            </a:r>
            <a:r>
              <a:rPr lang="ru-RU" sz="1400" b="1" spc="-20" dirty="0">
                <a:solidFill>
                  <a:srgbClr val="2B166E"/>
                </a:solidFill>
                <a:latin typeface="Book Antiqua" pitchFamily="18" charset="0"/>
                <a:ea typeface="Times New Roman"/>
              </a:rPr>
              <a:t>статей Трудового </a:t>
            </a:r>
            <a:r>
              <a:rPr lang="ru-RU" sz="1400" b="1" spc="-30" dirty="0">
                <a:solidFill>
                  <a:srgbClr val="2B166E"/>
                </a:solidFill>
                <a:latin typeface="Book Antiqua" pitchFamily="18" charset="0"/>
                <a:ea typeface="Times New Roman"/>
              </a:rPr>
              <a:t>кодекса </a:t>
            </a:r>
            <a:r>
              <a:rPr lang="ru-RU" sz="1400" b="1" spc="-30" dirty="0" smtClean="0">
                <a:solidFill>
                  <a:srgbClr val="2B166E"/>
                </a:solidFill>
                <a:latin typeface="Book Antiqua" pitchFamily="18" charset="0"/>
                <a:ea typeface="Times New Roman"/>
              </a:rPr>
              <a:t> </a:t>
            </a:r>
            <a:r>
              <a:rPr lang="ru-RU" sz="1400" spc="-30" dirty="0" smtClean="0">
                <a:solidFill>
                  <a:srgbClr val="2B166E"/>
                </a:solidFill>
                <a:latin typeface="Book Antiqua" pitchFamily="18" charset="0"/>
                <a:ea typeface="Times New Roman"/>
              </a:rPr>
              <a:t>у</a:t>
            </a:r>
            <a:r>
              <a:rPr lang="ru-RU" sz="1400" spc="-20" dirty="0" smtClean="0">
                <a:latin typeface="Book Antiqua" pitchFamily="18" charset="0"/>
                <a:ea typeface="Times New Roman"/>
              </a:rPr>
              <a:t>поминают </a:t>
            </a:r>
            <a:r>
              <a:rPr lang="ru-RU" sz="1400" spc="-20" dirty="0">
                <a:latin typeface="Book Antiqua" pitchFamily="18" charset="0"/>
                <a:ea typeface="Times New Roman"/>
              </a:rPr>
              <a:t>и </a:t>
            </a:r>
            <a:r>
              <a:rPr lang="ru-RU" sz="1400" spc="-20" dirty="0" smtClean="0">
                <a:latin typeface="Book Antiqua" pitchFamily="18" charset="0"/>
                <a:ea typeface="Times New Roman"/>
              </a:rPr>
              <a:t>ссылаются  </a:t>
            </a:r>
            <a:r>
              <a:rPr lang="ru-RU" sz="1400" spc="-20" dirty="0">
                <a:latin typeface="Book Antiqua" pitchFamily="18" charset="0"/>
                <a:ea typeface="Times New Roman"/>
              </a:rPr>
              <a:t>на коллективный </a:t>
            </a:r>
            <a:r>
              <a:rPr lang="ru-RU" sz="1400" spc="-20" dirty="0" smtClean="0">
                <a:latin typeface="Book Antiqua" pitchFamily="18" charset="0"/>
                <a:ea typeface="Times New Roman"/>
              </a:rPr>
              <a:t>договор</a:t>
            </a:r>
            <a:r>
              <a:rPr lang="ru-RU" sz="1400" spc="-30" dirty="0" smtClean="0">
                <a:latin typeface="Book Antiqua" pitchFamily="18" charset="0"/>
                <a:ea typeface="Times New Roman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sz="1400" spc="-30" dirty="0" smtClean="0">
                <a:latin typeface="Book Antiqua" pitchFamily="18" charset="0"/>
                <a:ea typeface="Times New Roman"/>
              </a:rPr>
              <a:t> Определённый </a:t>
            </a:r>
            <a:r>
              <a:rPr lang="ru-RU" sz="1400" spc="-30" dirty="0">
                <a:latin typeface="Book Antiqua" pitchFamily="18" charset="0"/>
                <a:ea typeface="Times New Roman"/>
              </a:rPr>
              <a:t>ряд </a:t>
            </a:r>
            <a:r>
              <a:rPr lang="ru-RU" sz="1400" spc="-30" dirty="0" smtClean="0">
                <a:latin typeface="Book Antiqua" pitchFamily="18" charset="0"/>
                <a:ea typeface="Times New Roman"/>
              </a:rPr>
              <a:t> </a:t>
            </a:r>
            <a:r>
              <a:rPr lang="ru-RU" sz="1400" spc="-30" dirty="0">
                <a:latin typeface="Book Antiqua" pitchFamily="18" charset="0"/>
                <a:ea typeface="Times New Roman"/>
              </a:rPr>
              <a:t>нормативных положений </a:t>
            </a:r>
            <a:r>
              <a:rPr lang="ru-RU" sz="1400" spc="-30" dirty="0" smtClean="0">
                <a:latin typeface="Book Antiqua" pitchFamily="18" charset="0"/>
                <a:ea typeface="Times New Roman"/>
              </a:rPr>
              <a:t>ТК РФ </a:t>
            </a:r>
            <a:r>
              <a:rPr lang="ru-RU" sz="1400" spc="-25" dirty="0">
                <a:latin typeface="Book Antiqua" pitchFamily="18" charset="0"/>
                <a:ea typeface="Times New Roman"/>
              </a:rPr>
              <a:t>может быть реализован </a:t>
            </a:r>
            <a:r>
              <a:rPr lang="ru-RU" sz="1400" spc="-25" dirty="0" smtClean="0">
                <a:latin typeface="Book Antiqua" pitchFamily="18" charset="0"/>
                <a:ea typeface="Times New Roman"/>
              </a:rPr>
              <a:t>только посредством </a:t>
            </a:r>
            <a:r>
              <a:rPr lang="ru-RU" sz="1400" spc="-35" dirty="0" smtClean="0">
                <a:latin typeface="Book Antiqua" pitchFamily="18" charset="0"/>
                <a:ea typeface="Times New Roman"/>
              </a:rPr>
              <a:t>коллективного </a:t>
            </a:r>
            <a:r>
              <a:rPr lang="ru-RU" sz="1400" spc="-35" dirty="0">
                <a:latin typeface="Book Antiqua" pitchFamily="18" charset="0"/>
                <a:ea typeface="Times New Roman"/>
              </a:rPr>
              <a:t>договора.</a:t>
            </a:r>
            <a:endParaRPr lang="ru-RU" sz="1400" dirty="0">
              <a:latin typeface="Book Antiqua" pitchFamily="18" charset="0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b="1" spc="-25" dirty="0" smtClean="0">
                <a:latin typeface="Book Antiqua" pitchFamily="18" charset="0"/>
                <a:ea typeface="Times New Roman"/>
              </a:rPr>
              <a:t>Порядок </a:t>
            </a:r>
            <a:r>
              <a:rPr lang="ru-RU" sz="1400" b="1" spc="-25" dirty="0">
                <a:latin typeface="Book Antiqua" pitchFamily="18" charset="0"/>
                <a:ea typeface="Times New Roman"/>
              </a:rPr>
              <a:t>разработки и заключе­</a:t>
            </a:r>
            <a:r>
              <a:rPr lang="ru-RU" sz="1400" b="1" spc="-20" dirty="0">
                <a:latin typeface="Book Antiqua" pitchFamily="18" charset="0"/>
                <a:ea typeface="Times New Roman"/>
              </a:rPr>
              <a:t>ния коллективного </a:t>
            </a:r>
            <a:r>
              <a:rPr lang="ru-RU" sz="1400" b="1" spc="-20" dirty="0" smtClean="0">
                <a:latin typeface="Book Antiqua" pitchFamily="18" charset="0"/>
                <a:ea typeface="Times New Roman"/>
              </a:rPr>
              <a:t>договора определяется </a:t>
            </a:r>
            <a:r>
              <a:rPr lang="ru-RU" sz="1400" spc="-20" dirty="0" smtClean="0">
                <a:latin typeface="Book Antiqua" pitchFamily="18" charset="0"/>
                <a:ea typeface="Times New Roman"/>
              </a:rPr>
              <a:t>разделом </a:t>
            </a:r>
            <a:r>
              <a:rPr lang="en-US" sz="1400" spc="-20" dirty="0" smtClean="0">
                <a:latin typeface="Book Antiqua" pitchFamily="18" charset="0"/>
                <a:ea typeface="Times New Roman"/>
              </a:rPr>
              <a:t>II</a:t>
            </a:r>
            <a:r>
              <a:rPr lang="ru-RU" sz="1400" spc="-20" dirty="0" smtClean="0">
                <a:latin typeface="Book Antiqua" pitchFamily="18" charset="0"/>
                <a:ea typeface="Times New Roman"/>
              </a:rPr>
              <a:t>.Трудового </a:t>
            </a:r>
            <a:r>
              <a:rPr lang="ru-RU" sz="1400" spc="-40" dirty="0">
                <a:latin typeface="Book Antiqua" pitchFamily="18" charset="0"/>
                <a:ea typeface="Times New Roman"/>
              </a:rPr>
              <a:t>Кодекса </a:t>
            </a:r>
            <a:r>
              <a:rPr lang="ru-RU" sz="1400" b="1" spc="-40" dirty="0" smtClean="0">
                <a:latin typeface="Book Antiqua" pitchFamily="18" charset="0"/>
                <a:ea typeface="Times New Roman"/>
              </a:rPr>
              <a:t>«Социальное партнёрство </a:t>
            </a:r>
            <a:r>
              <a:rPr lang="ru-RU" sz="1400" b="1" spc="-40" dirty="0">
                <a:latin typeface="Book Antiqua" pitchFamily="18" charset="0"/>
                <a:ea typeface="Times New Roman"/>
              </a:rPr>
              <a:t>в сфе­</a:t>
            </a:r>
            <a:r>
              <a:rPr lang="ru-RU" sz="1400" b="1" spc="-30" dirty="0">
                <a:latin typeface="Book Antiqua" pitchFamily="18" charset="0"/>
                <a:ea typeface="Times New Roman"/>
              </a:rPr>
              <a:t>ре </a:t>
            </a:r>
            <a:r>
              <a:rPr lang="ru-RU" sz="1400" b="1" spc="-30" dirty="0" smtClean="0">
                <a:latin typeface="Book Antiqua" pitchFamily="18" charset="0"/>
                <a:ea typeface="Times New Roman"/>
              </a:rPr>
              <a:t>труда», </a:t>
            </a:r>
            <a:r>
              <a:rPr lang="ru-RU" sz="1400" spc="-30" dirty="0">
                <a:latin typeface="Book Antiqua" pitchFamily="18" charset="0"/>
                <a:ea typeface="Times New Roman"/>
              </a:rPr>
              <a:t>одной </a:t>
            </a:r>
            <a:r>
              <a:rPr lang="ru-RU" sz="1400" b="1" spc="-30" dirty="0">
                <a:latin typeface="Book Antiqua" pitchFamily="18" charset="0"/>
                <a:ea typeface="Times New Roman"/>
              </a:rPr>
              <a:t>из форм которого названы коллек­</a:t>
            </a:r>
            <a:r>
              <a:rPr lang="ru-RU" sz="1400" b="1" spc="-20" dirty="0">
                <a:latin typeface="Book Antiqua" pitchFamily="18" charset="0"/>
                <a:ea typeface="Times New Roman"/>
              </a:rPr>
              <a:t>тивные переговоры по подготовке проектов кол­</a:t>
            </a:r>
            <a:r>
              <a:rPr lang="ru-RU" sz="1400" b="1" spc="-35" dirty="0">
                <a:latin typeface="Book Antiqua" pitchFamily="18" charset="0"/>
                <a:ea typeface="Times New Roman"/>
              </a:rPr>
              <a:t>лективных договоров, </a:t>
            </a:r>
            <a:r>
              <a:rPr lang="ru-RU" sz="1400" b="1" spc="-35" dirty="0" smtClean="0">
                <a:latin typeface="Book Antiqua" pitchFamily="18" charset="0"/>
                <a:ea typeface="Times New Roman"/>
              </a:rPr>
              <a:t> </a:t>
            </a:r>
            <a:r>
              <a:rPr lang="ru-RU" sz="1400" b="1" spc="-35" dirty="0">
                <a:latin typeface="Book Antiqua" pitchFamily="18" charset="0"/>
                <a:ea typeface="Times New Roman"/>
              </a:rPr>
              <a:t>их заключению.</a:t>
            </a:r>
            <a:endParaRPr lang="ru-RU" sz="1400" dirty="0">
              <a:latin typeface="Book Antiqua" pitchFamily="18" charset="0"/>
              <a:ea typeface="Times New Roman"/>
            </a:endParaRPr>
          </a:p>
          <a:p>
            <a:endParaRPr lang="ru-RU" sz="16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920" y="712"/>
            <a:ext cx="73821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  <a:latin typeface="Book Antiqua" pitchFamily="18" charset="0"/>
              </a:rPr>
              <a:t>А Л Г О Р И Т 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КОЛЛЕКТИВНО-ДОГОВОРНОЙ РАБОТЫ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1520" y="839788"/>
            <a:ext cx="8568952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Book Antiqua" pitchFamily="18" charset="0"/>
              </a:rPr>
              <a:t>В случае если выявлены положения,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ухудшающие </a:t>
            </a:r>
            <a:r>
              <a:rPr lang="ru-RU" dirty="0">
                <a:solidFill>
                  <a:srgbClr val="002060"/>
                </a:solidFill>
                <a:latin typeface="Book Antiqua" pitchFamily="18" charset="0"/>
              </a:rPr>
              <a:t>положение работников по сравнению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с действующим законодательством</a:t>
            </a:r>
            <a:r>
              <a:rPr lang="ru-RU" dirty="0">
                <a:solidFill>
                  <a:srgbClr val="002060"/>
                </a:solidFill>
                <a:latin typeface="Book Antiqua" pitchFamily="18" charset="0"/>
              </a:rPr>
              <a:t>, орган по труду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сообщает </a:t>
            </a:r>
            <a:r>
              <a:rPr lang="ru-RU" dirty="0">
                <a:solidFill>
                  <a:srgbClr val="002060"/>
                </a:solidFill>
                <a:latin typeface="Book Antiqua" pitchFamily="18" charset="0"/>
              </a:rPr>
              <a:t>об этом представителям сторон,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подписавшим </a:t>
            </a:r>
            <a:r>
              <a:rPr lang="ru-RU" dirty="0">
                <a:solidFill>
                  <a:srgbClr val="002060"/>
                </a:solidFill>
                <a:latin typeface="Book Antiqua" pitchFamily="18" charset="0"/>
              </a:rPr>
              <a:t>коллективный договор, а также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 соответствующую государственную </a:t>
            </a:r>
            <a:r>
              <a:rPr lang="ru-RU" dirty="0">
                <a:solidFill>
                  <a:srgbClr val="002060"/>
                </a:solidFill>
                <a:latin typeface="Book Antiqua" pitchFamily="18" charset="0"/>
              </a:rPr>
              <a:t>инспекцию труда. 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1350" b="1" dirty="0" smtClean="0">
              <a:solidFill>
                <a:srgbClr val="4E67C8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https://www2.tigil.ru/images/articles/prl_cat2133_25051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158" y="2060848"/>
            <a:ext cx="4475372" cy="199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4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328" y="2923627"/>
            <a:ext cx="2120885" cy="180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право 1"/>
          <p:cNvSpPr/>
          <p:nvPr/>
        </p:nvSpPr>
        <p:spPr bwMode="auto">
          <a:xfrm rot="20926451">
            <a:off x="2555776" y="3140968"/>
            <a:ext cx="1673324" cy="504056"/>
          </a:xfrm>
          <a:prstGeom prst="rightArrow">
            <a:avLst/>
          </a:prstGeom>
          <a:solidFill>
            <a:srgbClr val="FF0000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Рисунок 14" descr="https://img2.freepng.ru/20180826/efa/kisspng-clip-art-portable-network-graphics-vector-graphics-cmo-medir-la-posicin-competitiva-de-mi-empresa-5b82dde9d0b965.415409811535303145854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83942"/>
            <a:ext cx="3744416" cy="22619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трелка вправо 2"/>
          <p:cNvSpPr/>
          <p:nvPr/>
        </p:nvSpPr>
        <p:spPr bwMode="auto">
          <a:xfrm rot="551608">
            <a:off x="2194235" y="4455780"/>
            <a:ext cx="1529830" cy="504056"/>
          </a:xfrm>
          <a:prstGeom prst="rightArrow">
            <a:avLst/>
          </a:prstGeom>
          <a:solidFill>
            <a:srgbClr val="FF0000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920" y="712"/>
            <a:ext cx="73821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  <a:latin typeface="Book Antiqua" pitchFamily="18" charset="0"/>
              </a:rPr>
              <a:t>А Л Г О Р И Т 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КОЛЛЕКТИВНО-ДОГОВОРНОЙ РАБОТЫ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83869049"/>
              </p:ext>
            </p:extLst>
          </p:nvPr>
        </p:nvGraphicFramePr>
        <p:xfrm>
          <a:off x="0" y="845730"/>
          <a:ext cx="9144000" cy="5535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70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7"/>
            <a:ext cx="724135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1999" y="21360"/>
            <a:ext cx="71642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ОТВЕТСТВЕННОСТЬ РАБОТОДАТЕЛЯ ЗА ОТКАЗ ЗАКЛЮЧАТЬ  КД </a:t>
            </a:r>
            <a:endParaRPr lang="ru-RU" sz="2000" b="1" dirty="0">
              <a:solidFill>
                <a:srgbClr val="FFFFFF"/>
              </a:solidFill>
              <a:latin typeface="Book Antiqua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89225170"/>
              </p:ext>
            </p:extLst>
          </p:nvPr>
        </p:nvGraphicFramePr>
        <p:xfrm>
          <a:off x="45895" y="1268760"/>
          <a:ext cx="903649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320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7"/>
            <a:ext cx="724135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1999" y="21360"/>
            <a:ext cx="71642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ОТВЕТСТВЕННОСТЬ РАБОТОДАТЕЛЯ ЗА НЕИСПОЛНЕНИЕ КОЛЛЕКТИВНОГО ДОГОВОРА  </a:t>
            </a:r>
            <a:endParaRPr lang="ru-RU" sz="2000" b="1" dirty="0">
              <a:solidFill>
                <a:srgbClr val="FFFFFF"/>
              </a:solidFill>
              <a:latin typeface="Book Antiqua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0983259"/>
              </p:ext>
            </p:extLst>
          </p:nvPr>
        </p:nvGraphicFramePr>
        <p:xfrm>
          <a:off x="45895" y="1268760"/>
          <a:ext cx="903649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35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920" y="130456"/>
            <a:ext cx="7382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СТ. 44 ТК РФ ИЗМЕНЕНИЕ И ДОПОЛНЕНИЕ В КД</a:t>
            </a:r>
            <a:endParaRPr lang="ru-RU" sz="2000" b="1" dirty="0">
              <a:solidFill>
                <a:srgbClr val="FFFFFF"/>
              </a:solidFill>
              <a:latin typeface="Book Antiqua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2354" y="839788"/>
            <a:ext cx="87417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 и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/>
                <a:cs typeface="Arial" panose="020B0604020202020204" pitchFamily="34" charset="0"/>
              </a:rPr>
              <a:t>зменение и дополнение КД производятся:</a:t>
            </a:r>
          </a:p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Times New Roman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 panose="020B0604020202020204" pitchFamily="34" charset="0"/>
              </a:rPr>
              <a:t> </a:t>
            </a:r>
          </a:p>
          <a:p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 panose="020B0604020202020204" pitchFamily="34" charset="0"/>
              </a:rPr>
              <a:t>в порядке, установленном                                для его заключения</a:t>
            </a:r>
          </a:p>
          <a:p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 panose="020B0604020202020204" pitchFamily="34" charset="0"/>
              </a:rPr>
              <a:t> либо</a:t>
            </a:r>
          </a:p>
          <a:p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 panose="020B0604020202020204" pitchFamily="34" charset="0"/>
              </a:rPr>
              <a:t>в порядке, установленном</a:t>
            </a:r>
          </a:p>
          <a:p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2" name="Рисунок 11" descr="https://www.gmpr74.ru/storage/app/uploads/public/602/bf5/84b/602bf584b7c155811864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05064"/>
            <a:ext cx="324036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6792"/>
            <a:ext cx="162992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9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7"/>
            <a:ext cx="724135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9856" y="12862"/>
            <a:ext cx="71642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ОФОРМЛЕНИЕ ИЗМЕНЕНИЙ В  КОЛЛЕКТИВНЫЙ ДОГОВОР  </a:t>
            </a:r>
            <a:endParaRPr lang="ru-RU" sz="2000" b="1" dirty="0">
              <a:solidFill>
                <a:srgbClr val="FFFFFF"/>
              </a:solidFill>
              <a:latin typeface="Book Antiqua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2527"/>
            <a:ext cx="681995" cy="6314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27784" y="1412776"/>
            <a:ext cx="6516216" cy="3644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800"/>
              </a:lnSpc>
              <a:spcAft>
                <a:spcPts val="1000"/>
              </a:spcAft>
            </a:pPr>
            <a:r>
              <a:rPr lang="ru-RU" dirty="0">
                <a:solidFill>
                  <a:srgbClr val="2B166E"/>
                </a:solidFill>
                <a:latin typeface="Book Antiqua" panose="02040602050305030304" pitchFamily="18" charset="0"/>
                <a:ea typeface="Times New Roman"/>
                <a:cs typeface="Times New Roman"/>
              </a:rPr>
              <a:t>Изменения  </a:t>
            </a:r>
            <a:r>
              <a:rPr lang="ru-RU" dirty="0" smtClean="0">
                <a:solidFill>
                  <a:srgbClr val="2B166E"/>
                </a:solidFill>
                <a:latin typeface="Book Antiqua" panose="02040602050305030304" pitchFamily="18" charset="0"/>
                <a:ea typeface="Times New Roman"/>
                <a:cs typeface="Times New Roman"/>
              </a:rPr>
              <a:t>в коллективный договор оформляются </a:t>
            </a:r>
            <a:r>
              <a:rPr lang="ru-RU" dirty="0">
                <a:solidFill>
                  <a:srgbClr val="2B166E"/>
                </a:solidFill>
                <a:latin typeface="Book Antiqua" panose="02040602050305030304" pitchFamily="18" charset="0"/>
                <a:ea typeface="Times New Roman"/>
                <a:cs typeface="Times New Roman"/>
              </a:rPr>
              <a:t>отдельным документом, в котором обязательно должны быть указаны:</a:t>
            </a:r>
            <a:endParaRPr lang="ru-RU" dirty="0">
              <a:solidFill>
                <a:srgbClr val="2B166E"/>
              </a:solidFill>
              <a:latin typeface="Book Antiqua" panose="02040602050305030304" pitchFamily="18" charset="0"/>
              <a:ea typeface="Calibri"/>
              <a:cs typeface="Times New Roman"/>
            </a:endParaRPr>
          </a:p>
          <a:p>
            <a:pPr marL="342900" indent="-342900" fontAlgn="base">
              <a:lnSpc>
                <a:spcPts val="1800"/>
              </a:lnSpc>
              <a:spcBef>
                <a:spcPts val="500"/>
              </a:spcBef>
              <a:spcAft>
                <a:spcPts val="15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  <a:cs typeface="Arial"/>
              </a:rPr>
              <a:t>реквизиты изменяемого коллективного договора;</a:t>
            </a:r>
            <a:endParaRPr lang="ru-RU" dirty="0">
              <a:solidFill>
                <a:srgbClr val="2B166E"/>
              </a:solidFill>
              <a:latin typeface="Book Antiqua" panose="02040602050305030304" pitchFamily="18" charset="0"/>
              <a:ea typeface="Times New Roman"/>
            </a:endParaRPr>
          </a:p>
          <a:p>
            <a:pPr marL="342900" indent="-342900" fontAlgn="base">
              <a:lnSpc>
                <a:spcPts val="1800"/>
              </a:lnSpc>
              <a:spcBef>
                <a:spcPts val="500"/>
              </a:spcBef>
              <a:spcAft>
                <a:spcPts val="15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  <a:cs typeface="Arial"/>
              </a:rPr>
              <a:t>наименование работодателя;</a:t>
            </a:r>
            <a:endParaRPr lang="ru-RU" dirty="0">
              <a:solidFill>
                <a:srgbClr val="2B166E"/>
              </a:solidFill>
              <a:latin typeface="Book Antiqua" panose="02040602050305030304" pitchFamily="18" charset="0"/>
              <a:ea typeface="Times New Roman"/>
            </a:endParaRPr>
          </a:p>
          <a:p>
            <a:pPr marL="342900" indent="-342900" fontAlgn="base">
              <a:lnSpc>
                <a:spcPts val="1800"/>
              </a:lnSpc>
              <a:spcBef>
                <a:spcPts val="500"/>
              </a:spcBef>
              <a:spcAft>
                <a:spcPts val="15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  <a:cs typeface="Arial"/>
              </a:rPr>
              <a:t>представители сторон - участников переговоров;</a:t>
            </a:r>
            <a:endParaRPr lang="ru-RU" dirty="0">
              <a:solidFill>
                <a:srgbClr val="2B166E"/>
              </a:solidFill>
              <a:latin typeface="Book Antiqua" panose="02040602050305030304" pitchFamily="18" charset="0"/>
              <a:ea typeface="Times New Roman"/>
            </a:endParaRPr>
          </a:p>
          <a:p>
            <a:pPr marL="342900" indent="-342900" fontAlgn="base">
              <a:lnSpc>
                <a:spcPts val="1800"/>
              </a:lnSpc>
              <a:spcBef>
                <a:spcPts val="500"/>
              </a:spcBef>
              <a:spcAft>
                <a:spcPts val="15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  <a:cs typeface="Arial"/>
              </a:rPr>
              <a:t>причины изменений;</a:t>
            </a:r>
            <a:endParaRPr lang="ru-RU" dirty="0">
              <a:solidFill>
                <a:srgbClr val="2B166E"/>
              </a:solidFill>
              <a:latin typeface="Book Antiqua" panose="02040602050305030304" pitchFamily="18" charset="0"/>
              <a:ea typeface="Times New Roman"/>
            </a:endParaRPr>
          </a:p>
          <a:p>
            <a:pPr marL="342900" indent="-342900" fontAlgn="base">
              <a:lnSpc>
                <a:spcPts val="1800"/>
              </a:lnSpc>
              <a:spcBef>
                <a:spcPts val="500"/>
              </a:spcBef>
              <a:spcAft>
                <a:spcPts val="15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  <a:cs typeface="Arial"/>
              </a:rPr>
              <a:t>сами изменения;</a:t>
            </a:r>
            <a:endParaRPr lang="ru-RU" dirty="0">
              <a:solidFill>
                <a:srgbClr val="2B166E"/>
              </a:solidFill>
              <a:latin typeface="Book Antiqua" panose="02040602050305030304" pitchFamily="18" charset="0"/>
              <a:ea typeface="Times New Roman"/>
            </a:endParaRPr>
          </a:p>
          <a:p>
            <a:pPr marL="342900" indent="-342900" fontAlgn="base">
              <a:lnSpc>
                <a:spcPts val="1800"/>
              </a:lnSpc>
              <a:spcBef>
                <a:spcPts val="500"/>
              </a:spcBef>
              <a:spcAft>
                <a:spcPts val="15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  <a:cs typeface="Arial"/>
              </a:rPr>
              <a:t>порядок вступления изменений в силу.</a:t>
            </a:r>
            <a:endParaRPr lang="ru-RU" dirty="0">
              <a:solidFill>
                <a:srgbClr val="2B166E"/>
              </a:solidFill>
              <a:latin typeface="Book Antiqua" panose="02040602050305030304" pitchFamily="18" charset="0"/>
              <a:ea typeface="Times New Roman"/>
            </a:endParaRPr>
          </a:p>
        </p:txBody>
      </p:sp>
      <p:pic>
        <p:nvPicPr>
          <p:cNvPr id="8" name="Picture 2" descr="https://dez.myuk.ru/wp-content/uploads/2019/12/50d59145d83787fdca4ce0d8acb55a9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49" y="839788"/>
            <a:ext cx="2656633" cy="467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9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7"/>
            <a:ext cx="724135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1999" y="21360"/>
            <a:ext cx="71642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ОТВЕТСТВЕННОСТЬ РАБОТОДАТЕЛЯ ЗА ВНЕСЕНИЕ   ИЗМЕНЕНИЙ В КД  В ОДНОСТОРОННЕМ ПОРЯДКЕ</a:t>
            </a:r>
            <a:endParaRPr lang="ru-RU" sz="2000" b="1" dirty="0">
              <a:solidFill>
                <a:srgbClr val="FFFFFF"/>
              </a:solidFill>
              <a:latin typeface="Book Antiqua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2527"/>
            <a:ext cx="681995" cy="6314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30640" y="1340768"/>
            <a:ext cx="73238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</a:rPr>
              <a:t>Если </a:t>
            </a:r>
            <a:r>
              <a:rPr lang="ru-RU" sz="2400" dirty="0" smtClean="0">
                <a:solidFill>
                  <a:srgbClr val="FF0000"/>
                </a:solidFill>
                <a:latin typeface="Book Antiqua" panose="02040602050305030304" pitchFamily="18" charset="0"/>
                <a:ea typeface="Times New Roman"/>
              </a:rPr>
              <a:t>руководитель</a:t>
            </a:r>
            <a:r>
              <a:rPr lang="ru-RU" sz="24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</a:rPr>
              <a:t> организации, предприятия </a:t>
            </a:r>
            <a:r>
              <a:rPr lang="ru-RU" sz="2400" dirty="0" smtClean="0">
                <a:solidFill>
                  <a:srgbClr val="FF0000"/>
                </a:solidFill>
                <a:latin typeface="Book Antiqua" panose="02040602050305030304" pitchFamily="18" charset="0"/>
                <a:ea typeface="Times New Roman"/>
              </a:rPr>
              <a:t>внесёт 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  <a:ea typeface="Times New Roman"/>
              </a:rPr>
              <a:t>в 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ea typeface="Times New Roman"/>
              </a:rPr>
              <a:t>коллективный договор 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  <a:ea typeface="Times New Roman"/>
              </a:rPr>
              <a:t>корректировки в одностороннем порядке без согласия работников 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</a:rPr>
              <a:t>(их представителей), </a:t>
            </a:r>
            <a:r>
              <a:rPr lang="ru-RU" sz="24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  <a:ea typeface="Times New Roman"/>
              </a:rPr>
              <a:t>отменит установленные </a:t>
            </a:r>
            <a:r>
              <a:rPr lang="ru-RU" sz="2400" dirty="0" smtClean="0">
                <a:solidFill>
                  <a:srgbClr val="FF0000"/>
                </a:solidFill>
                <a:latin typeface="Book Antiqua" panose="02040602050305030304" pitchFamily="18" charset="0"/>
                <a:ea typeface="Times New Roman"/>
              </a:rPr>
              <a:t> коллективным договором гарантии 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  <a:ea typeface="Times New Roman"/>
              </a:rPr>
              <a:t>или компенсации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</a:rPr>
              <a:t>, то такая отмена будет расценена как отказ работодателя от исполнения условий </a:t>
            </a:r>
            <a:r>
              <a:rPr lang="ru-RU" sz="24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</a:rPr>
              <a:t>коллективного договора, 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</a:rPr>
              <a:t>за что </a:t>
            </a:r>
            <a:r>
              <a:rPr lang="ru-RU" sz="24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</a:rPr>
              <a:t>организация, предприятие  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</a:rPr>
              <a:t>и ее руководитель могут быть привлечены к административной ответственности по 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  <a:ea typeface="Times New Roman"/>
              </a:rPr>
              <a:t>ст. 5.31 КоАП РФ</a:t>
            </a:r>
            <a:r>
              <a:rPr lang="ru-RU" sz="2400" b="1" dirty="0" smtClean="0">
                <a:solidFill>
                  <a:srgbClr val="FF0000"/>
                </a:solidFill>
                <a:latin typeface="Book Antiqua" panose="02040602050305030304" pitchFamily="18" charset="0"/>
                <a:ea typeface="Times New Roman"/>
              </a:rPr>
              <a:t>.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  <a:ea typeface="Times New Roman"/>
              </a:rPr>
              <a:t> </a:t>
            </a:r>
            <a:r>
              <a:rPr lang="ru-RU" sz="2400" dirty="0">
                <a:solidFill>
                  <a:srgbClr val="101010"/>
                </a:solidFill>
                <a:latin typeface="Book Antiqua" panose="02040602050305030304" pitchFamily="18" charset="0"/>
                <a:ea typeface="Times New Roman"/>
              </a:rPr>
              <a:t>Предупреждение или 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  <a:ea typeface="Times New Roman"/>
              </a:rPr>
              <a:t>штраф от 3000 до 5000 руб. </a:t>
            </a:r>
            <a:endParaRPr lang="ru-RU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Рисунок 7" descr="D:\image17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052736"/>
            <a:ext cx="1783176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12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pic>
        <p:nvPicPr>
          <p:cNvPr id="8" name="Picture 2" descr="C:\Users\Irina\Desktop\social-network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" y="844731"/>
            <a:ext cx="4824536" cy="4848747"/>
          </a:xfrm>
          <a:prstGeom prst="rect">
            <a:avLst/>
          </a:prstGeom>
          <a:noFill/>
          <a:extLst/>
        </p:spPr>
      </p:pic>
      <p:sp>
        <p:nvSpPr>
          <p:cNvPr id="13" name="Прямоугольник 12"/>
          <p:cNvSpPr/>
          <p:nvPr/>
        </p:nvSpPr>
        <p:spPr>
          <a:xfrm>
            <a:off x="4622946" y="2420888"/>
            <a:ext cx="43204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ст.3 ст.9 ст. 41 ст.43  ТК РФ </a:t>
            </a:r>
            <a:r>
              <a:rPr lang="ru-RU" sz="20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предотвращают желание работодателя применять ограничения к определённой категории работников</a:t>
            </a:r>
            <a:endParaRPr lang="ru-RU" sz="20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920" y="12862"/>
            <a:ext cx="73821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latin typeface="Book Antiqua" pitchFamily="18" charset="0"/>
              </a:rPr>
              <a:t>ТК РФ</a:t>
            </a:r>
            <a:r>
              <a:rPr lang="en-US" sz="2000" b="1" dirty="0">
                <a:solidFill>
                  <a:srgbClr val="FFFFFF"/>
                </a:solidFill>
                <a:latin typeface="Book Antiqua" pitchFamily="18" charset="0"/>
              </a:rPr>
              <a:t> </a:t>
            </a:r>
            <a:r>
              <a:rPr lang="ru-RU" sz="2000" b="1" dirty="0">
                <a:solidFill>
                  <a:srgbClr val="FFFFFF"/>
                </a:solidFill>
                <a:latin typeface="Book Antiqua" pitchFamily="18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РАЗДЕЛ </a:t>
            </a:r>
            <a:r>
              <a:rPr lang="en-US" sz="2000" b="1" dirty="0" smtClean="0">
                <a:solidFill>
                  <a:srgbClr val="FFFFFF"/>
                </a:solidFill>
                <a:latin typeface="Book Antiqua" pitchFamily="18" charset="0"/>
              </a:rPr>
              <a:t>VI.</a:t>
            </a: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 </a:t>
            </a:r>
            <a:r>
              <a:rPr lang="ru-RU" sz="2000" b="1" dirty="0">
                <a:solidFill>
                  <a:srgbClr val="FFFFFF"/>
                </a:solidFill>
                <a:latin typeface="Book Antiqua" pitchFamily="18" charset="0"/>
              </a:rPr>
              <a:t> </a:t>
            </a: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ОПЛАТА ТРУДА И НОРМИРОВАНИЕ</a:t>
            </a:r>
            <a:r>
              <a:rPr lang="ru-RU" sz="2000" b="1" dirty="0" smtClean="0">
                <a:solidFill>
                  <a:srgbClr val="FFFFFF"/>
                </a:solidFill>
              </a:rPr>
              <a:t> ТРУДА</a:t>
            </a:r>
            <a:endParaRPr lang="ru-RU" sz="2000" b="1" dirty="0">
              <a:solidFill>
                <a:srgbClr val="FFFFFF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918479" y="1611947"/>
            <a:ext cx="8125968" cy="3888432"/>
          </a:xfrm>
          <a:prstGeom prst="rect">
            <a:avLst/>
          </a:prstGeom>
          <a:blipFill>
            <a:blip r:embed="rId3">
              <a:duotone>
                <a:srgbClr val="DEF5FA">
                  <a:shade val="60000"/>
                  <a:satMod val="110000"/>
                </a:srgbClr>
                <a:srgbClr val="DEF5FA">
                  <a:tint val="95000"/>
                </a:srgbClr>
              </a:duotone>
            </a:blip>
            <a:tile tx="0" ty="0" sx="50000" sy="50000" flip="none" algn="tl"/>
          </a:blipFill>
          <a:ln w="55000" cap="flat" cmpd="thickThin" algn="ctr">
            <a:solidFill>
              <a:srgbClr val="39639D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>
            <a:bevelT/>
          </a:sp3d>
        </p:spPr>
        <p:txBody>
          <a:bodyPr vert="horz" lIns="91329" tIns="45666" rIns="91329" bIns="45666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150000"/>
              </a:lnSpc>
            </a:pPr>
            <a:r>
              <a:rPr lang="ru-RU" sz="3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ГЛАВА 21. ЗАРАБОТНАЯ ПЛАТА</a:t>
            </a:r>
            <a:endParaRPr lang="ru-RU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93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624" y="-8120"/>
            <a:ext cx="73821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СОДЕРЖАНИЕ И СТРУКТУРА КОЛЛЕКТИВНОГО ДОГОВОРА СТ. 41 ТК РФ</a:t>
            </a:r>
            <a:endParaRPr lang="ru-RU" sz="2000" b="1" dirty="0">
              <a:solidFill>
                <a:srgbClr val="FFFFFF"/>
              </a:solidFill>
              <a:latin typeface="Book Antiqua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9360" y="764704"/>
            <a:ext cx="85689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  <a:ea typeface="Times New Roman"/>
                <a:cs typeface="Arial"/>
              </a:rPr>
              <a:t>Содержание и структура ­ КД </a:t>
            </a: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  <a:ea typeface="Times New Roman"/>
                <a:cs typeface="Arial"/>
              </a:rPr>
              <a:t>определяются сторонами.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  <a:ea typeface="Times New Roman"/>
                <a:cs typeface="Arial"/>
              </a:rPr>
              <a:t>В раздел КД «ОПЛАТА ТРУДА»</a:t>
            </a:r>
            <a:r>
              <a:rPr lang="ru-RU" sz="2000" b="1" dirty="0">
                <a:solidFill>
                  <a:srgbClr val="002060"/>
                </a:solidFill>
                <a:latin typeface="Book Antiqua" pitchFamily="18" charset="0"/>
                <a:ea typeface="Times New Roman"/>
                <a:cs typeface="Arial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  <a:ea typeface="Times New Roman"/>
                <a:cs typeface="Arial"/>
              </a:rPr>
              <a:t>МОГУТ </a:t>
            </a:r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  <a:ea typeface="Times New Roman"/>
                <a:cs typeface="Arial"/>
              </a:rPr>
              <a:t>включаться обязательства работников и работодателя по следующим вопросам </a:t>
            </a:r>
            <a:r>
              <a:rPr lang="ru-RU" sz="1400" b="1" dirty="0" smtClean="0">
                <a:solidFill>
                  <a:srgbClr val="FF0000"/>
                </a:solidFill>
                <a:latin typeface="Book Antiqua" pitchFamily="18" charset="0"/>
                <a:ea typeface="Times New Roman"/>
                <a:cs typeface="Arial"/>
              </a:rPr>
              <a:t>(ч.2 ст. 41 ТК РФ): 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928373891"/>
              </p:ext>
            </p:extLst>
          </p:nvPr>
        </p:nvGraphicFramePr>
        <p:xfrm>
          <a:off x="384601" y="1780367"/>
          <a:ext cx="835292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 descr="https://sun9-5.userapi.com/c853428/v853428698/1eac33/eupXZMeECH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47"/>
          <a:stretch/>
        </p:blipFill>
        <p:spPr bwMode="auto">
          <a:xfrm>
            <a:off x="6804248" y="4941168"/>
            <a:ext cx="2064063" cy="1660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920" y="12862"/>
            <a:ext cx="73821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РАЗДЕЛ </a:t>
            </a:r>
            <a:r>
              <a:rPr lang="en-US" sz="2000" b="1" dirty="0" smtClean="0">
                <a:solidFill>
                  <a:srgbClr val="FFFFFF"/>
                </a:solidFill>
                <a:latin typeface="Book Antiqua" pitchFamily="18" charset="0"/>
              </a:rPr>
              <a:t>II.</a:t>
            </a: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 СОЦИАЛЬНОЕ ПАРТНЁРСТВО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В СФЕРЕ ТРУДА  ТК РФ  </a:t>
            </a:r>
            <a:endParaRPr lang="ru-RU" sz="2000" b="1" dirty="0">
              <a:solidFill>
                <a:srgbClr val="FFFFFF"/>
              </a:solidFill>
              <a:latin typeface="Book Antiqua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611561" y="1556792"/>
            <a:ext cx="8125968" cy="4140460"/>
          </a:xfrm>
          <a:prstGeom prst="rect">
            <a:avLst/>
          </a:prstGeom>
          <a:blipFill>
            <a:blip r:embed="rId3">
              <a:duotone>
                <a:srgbClr val="DEF5FA">
                  <a:shade val="60000"/>
                  <a:satMod val="110000"/>
                </a:srgbClr>
                <a:srgbClr val="DEF5FA">
                  <a:tint val="95000"/>
                </a:srgbClr>
              </a:duotone>
            </a:blip>
            <a:tile tx="0" ty="0" sx="50000" sy="50000" flip="none" algn="tl"/>
          </a:blipFill>
          <a:ln w="55000" cap="flat" cmpd="thickThin" algn="ctr">
            <a:solidFill>
              <a:srgbClr val="39639D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>
            <a:bevelT/>
          </a:sp3d>
        </p:spPr>
        <p:txBody>
          <a:bodyPr vert="horz" lIns="91329" tIns="45666" rIns="91329" bIns="45666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</a:rPr>
              <a:t>ГЛАВА 7. КОЛЛЕКТИВНЫЕ ДОГОВОРЫ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</a:rPr>
              <a:t> И СОГЛАШЕНИЯ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5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624" y="141912"/>
            <a:ext cx="7382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ФОРМА ОПЛАТЫ ТРУДА  СТ. 131 ТК РФ</a:t>
            </a:r>
            <a:endParaRPr lang="ru-RU" sz="2000" b="1" dirty="0">
              <a:solidFill>
                <a:srgbClr val="FFFFFF"/>
              </a:solidFill>
              <a:latin typeface="Book Antiqua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963624"/>
              </p:ext>
            </p:extLst>
          </p:nvPr>
        </p:nvGraphicFramePr>
        <p:xfrm>
          <a:off x="49101" y="908720"/>
          <a:ext cx="9034966" cy="4907280"/>
        </p:xfrm>
        <a:graphic>
          <a:graphicData uri="http://schemas.openxmlformats.org/drawingml/2006/table">
            <a:tbl>
              <a:tblPr firstRow="1" firstCol="1" bandRow="1"/>
              <a:tblGrid>
                <a:gridCol w="4506713"/>
                <a:gridCol w="4528253"/>
              </a:tblGrid>
              <a:tr h="1728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B166E"/>
                        </a:solidFill>
                        <a:effectLst/>
                        <a:uLnTx/>
                        <a:uFillTx/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B166E"/>
                        </a:solidFill>
                        <a:effectLst/>
                        <a:uLnTx/>
                        <a:uFillTx/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166E"/>
                          </a:solidFill>
                          <a:effectLst/>
                          <a:uLnTx/>
                          <a:uFillTx/>
                          <a:latin typeface="Book Antiqua" pitchFamily="18" charset="0"/>
                          <a:ea typeface="Times New Roman"/>
                          <a:cs typeface="Times New Roman"/>
                        </a:rPr>
                        <a:t>Де­неж­ная</a:t>
                      </a:r>
                      <a:endParaRPr lang="ru-RU" sz="2000" b="1" dirty="0" smtClean="0">
                        <a:effectLst/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Book Antiqua" pitchFamily="18" charset="0"/>
                          <a:ea typeface="Times New Roman"/>
                          <a:cs typeface="Times New Roman"/>
                        </a:rPr>
                        <a:t>Зар­пла­та долж­на вы­пла­чи­вать­ся в </a:t>
                      </a:r>
                      <a:r>
                        <a:rPr lang="ru-RU" sz="2000" dirty="0" smtClean="0">
                          <a:effectLst/>
                          <a:latin typeface="Book Antiqua" pitchFamily="18" charset="0"/>
                          <a:ea typeface="Times New Roman"/>
                          <a:cs typeface="Times New Roman"/>
                        </a:rPr>
                        <a:t>валюте РФ (рублях)</a:t>
                      </a:r>
                      <a:endParaRPr lang="ru-RU" sz="2000" dirty="0"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9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Book Antiqua" pitchFamily="18" charset="0"/>
                          <a:ea typeface="Times New Roman"/>
                          <a:cs typeface="Times New Roman"/>
                        </a:rPr>
                        <a:t>Иные</a:t>
                      </a:r>
                      <a:r>
                        <a:rPr lang="ru-RU" sz="2000" b="1" baseline="0" dirty="0" smtClean="0">
                          <a:effectLst/>
                          <a:latin typeface="Book Antiqua" pitchFamily="18" charset="0"/>
                          <a:ea typeface="Times New Roman"/>
                          <a:cs typeface="Times New Roman"/>
                        </a:rPr>
                        <a:t> формы, не противоречащие законодательству РФ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effectLst/>
                          <a:latin typeface="Book Antiqua" pitchFamily="18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2000" b="1" baseline="0" dirty="0" err="1" smtClean="0">
                          <a:effectLst/>
                          <a:latin typeface="Book Antiqua" pitchFamily="18" charset="0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2000" b="1" dirty="0" err="1" smtClean="0">
                          <a:effectLst/>
                          <a:latin typeface="Book Antiqua" pitchFamily="18" charset="0"/>
                          <a:ea typeface="Times New Roman"/>
                          <a:cs typeface="Times New Roman"/>
                        </a:rPr>
                        <a:t>еде­неж­ная</a:t>
                      </a:r>
                      <a:r>
                        <a:rPr lang="ru-RU" sz="2000" b="1" dirty="0" smtClean="0">
                          <a:effectLst/>
                          <a:latin typeface="Book Antiqua" pitchFamily="18" charset="0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166E"/>
                          </a:solidFill>
                          <a:effectLst/>
                          <a:uLnTx/>
                          <a:uFillTx/>
                          <a:latin typeface="Book Antiqua" pitchFamily="18" charset="0"/>
                          <a:ea typeface="Times New Roman"/>
                          <a:cs typeface="Times New Roman"/>
                        </a:rPr>
                        <a:t>Вы­пла­та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B166E"/>
                          </a:solidFill>
                          <a:effectLst/>
                          <a:uLnTx/>
                          <a:uFillTx/>
                          <a:latin typeface="Book Antiqua" pitchFamily="18" charset="0"/>
                          <a:ea typeface="Times New Roman"/>
                          <a:cs typeface="Times New Roman"/>
                        </a:rPr>
                        <a:t>неде­неж­ной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166E"/>
                          </a:solidFill>
                          <a:effectLst/>
                          <a:uLnTx/>
                          <a:uFillTx/>
                          <a:latin typeface="Book Antiqua" pitchFamily="18" charset="0"/>
                          <a:ea typeface="Times New Roman"/>
                          <a:cs typeface="Times New Roman"/>
                        </a:rPr>
                        <a:t> зар­пла­ты долж­на быть преду­смот­ре­на кол­лек­тив­ным или тру­до­вым до­го­во­ром, п</a:t>
                      </a:r>
                      <a:r>
                        <a:rPr lang="ru-RU" sz="2000" dirty="0" smtClean="0">
                          <a:effectLst/>
                          <a:latin typeface="Book Antiqua" pitchFamily="18" charset="0"/>
                          <a:ea typeface="Times New Roman"/>
                          <a:cs typeface="Times New Roman"/>
                        </a:rPr>
                        <a:t>о письменному заявлению работника.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Book Antiqua" pitchFamily="18" charset="0"/>
                          <a:ea typeface="Times New Roman"/>
                          <a:cs typeface="Times New Roman"/>
                        </a:rPr>
                        <a:t> Доля </a:t>
                      </a:r>
                      <a:r>
                        <a:rPr lang="ru-RU" sz="2000" dirty="0">
                          <a:effectLst/>
                          <a:latin typeface="Book Antiqua" pitchFamily="18" charset="0"/>
                          <a:ea typeface="Times New Roman"/>
                          <a:cs typeface="Times New Roman"/>
                        </a:rPr>
                        <a:t>за­ра­бот­ной платы в </a:t>
                      </a:r>
                      <a:r>
                        <a:rPr lang="ru-RU" sz="2000" dirty="0" err="1">
                          <a:effectLst/>
                          <a:latin typeface="Book Antiqua" pitchFamily="18" charset="0"/>
                          <a:ea typeface="Times New Roman"/>
                          <a:cs typeface="Times New Roman"/>
                        </a:rPr>
                        <a:t>неде­неж­ной</a:t>
                      </a:r>
                      <a:r>
                        <a:rPr lang="ru-RU" sz="2000" dirty="0">
                          <a:effectLst/>
                          <a:latin typeface="Book Antiqu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Book Antiqua" pitchFamily="18" charset="0"/>
                          <a:ea typeface="Times New Roman"/>
                          <a:cs typeface="Times New Roman"/>
                        </a:rPr>
                        <a:t>форме,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ea typeface="Times New Roman"/>
                          <a:cs typeface="Times New Roman"/>
                        </a:rPr>
                        <a:t>не может пре­вы­шать 20%</a:t>
                      </a:r>
                      <a:r>
                        <a:rPr lang="ru-RU" sz="2000" dirty="0">
                          <a:effectLst/>
                          <a:latin typeface="Book Antiqua" pitchFamily="18" charset="0"/>
                          <a:ea typeface="Times New Roman"/>
                          <a:cs typeface="Times New Roman"/>
                        </a:rPr>
                        <a:t> от на­чис­лен­ной ме­сяч­ной за­ра­бот­ной платы. </a:t>
                      </a:r>
                      <a:endParaRPr lang="ru-RU" sz="2000" dirty="0"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" name="image" descr="https://i2.wp.com/2018god.net/wp-content/uploads/2017/05/strahovoi-vzno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09120"/>
            <a:ext cx="4347592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73online.ru/pic/sz/800x400/upld_5786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68760"/>
            <a:ext cx="2135802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88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624" y="141912"/>
            <a:ext cx="7382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СИСТЕМЫ ОПЛАТЫ ТРУДА Ч.2. СТ. 135 ТК РФ</a:t>
            </a:r>
            <a:endParaRPr lang="ru-RU" sz="2000" b="1" dirty="0">
              <a:solidFill>
                <a:srgbClr val="FFFFFF"/>
              </a:solidFill>
              <a:latin typeface="Book Antiqua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8269" y="839788"/>
            <a:ext cx="8712968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1650"/>
              </a:lnSpc>
            </a:pPr>
            <a:r>
              <a:rPr lang="ru-RU" sz="1600" b="1" dirty="0">
                <a:solidFill>
                  <a:srgbClr val="002060"/>
                </a:solidFill>
                <a:latin typeface="Book Antiqua" pitchFamily="18" charset="0"/>
                <a:ea typeface="Times New Roman"/>
                <a:cs typeface="Arial"/>
              </a:rPr>
              <a:t>Си­сте­мы опла­ты труда </a:t>
            </a:r>
            <a:r>
              <a:rPr lang="ru-RU" sz="1600" dirty="0">
                <a:solidFill>
                  <a:srgbClr val="FF0000"/>
                </a:solidFill>
                <a:latin typeface="Book Antiqua" pitchFamily="18" charset="0"/>
                <a:ea typeface="Times New Roman"/>
                <a:cs typeface="Arial"/>
              </a:rPr>
              <a:t>уста­нав­ли­ва­ют­ся </a:t>
            </a:r>
            <a:r>
              <a:rPr lang="ru-RU" sz="1600" dirty="0">
                <a:solidFill>
                  <a:srgbClr val="002060"/>
                </a:solidFill>
                <a:latin typeface="Book Antiqua" pitchFamily="18" charset="0"/>
                <a:ea typeface="Times New Roman"/>
                <a:cs typeface="Arial"/>
              </a:rPr>
              <a:t>в каж­дой кон­крет­ной ор­га­ни­за­ции </a:t>
            </a:r>
            <a:r>
              <a:rPr lang="ru-RU" sz="1600" dirty="0" smtClean="0">
                <a:solidFill>
                  <a:srgbClr val="FF0000"/>
                </a:solidFill>
                <a:latin typeface="Book Antiqua" pitchFamily="18" charset="0"/>
                <a:ea typeface="Times New Roman"/>
                <a:cs typeface="Arial"/>
              </a:rPr>
              <a:t>кол­лек­тив­ным </a:t>
            </a:r>
            <a:r>
              <a:rPr lang="ru-RU" sz="1600" dirty="0">
                <a:solidFill>
                  <a:srgbClr val="FF0000"/>
                </a:solidFill>
                <a:latin typeface="Book Antiqua" pitchFamily="18" charset="0"/>
                <a:ea typeface="Times New Roman"/>
                <a:cs typeface="Arial"/>
              </a:rPr>
              <a:t>до­го­во­ром, со­гла­ше­ни­я­ми или ло­каль­ны­ми нор­ма­тив­ны­ми </a:t>
            </a:r>
            <a:r>
              <a:rPr lang="ru-RU" sz="1600" dirty="0" smtClean="0">
                <a:solidFill>
                  <a:srgbClr val="FF0000"/>
                </a:solidFill>
                <a:latin typeface="Book Antiqua" pitchFamily="18" charset="0"/>
                <a:ea typeface="Times New Roman"/>
                <a:cs typeface="Arial"/>
              </a:rPr>
              <a:t>ак­та­ми (ЛНА)</a:t>
            </a:r>
            <a:r>
              <a:rPr lang="ru-RU" sz="1600" dirty="0" smtClean="0">
                <a:solidFill>
                  <a:srgbClr val="002060"/>
                </a:solidFill>
                <a:latin typeface="Book Antiqua" pitchFamily="18" charset="0"/>
                <a:ea typeface="Times New Roman"/>
                <a:cs typeface="Arial"/>
              </a:rPr>
              <a:t>.</a:t>
            </a:r>
          </a:p>
          <a:p>
            <a:pPr algn="just" fontAlgn="base">
              <a:lnSpc>
                <a:spcPts val="165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Book Antiqua" pitchFamily="18" charset="0"/>
                <a:ea typeface="Times New Roman"/>
                <a:cs typeface="Arial"/>
              </a:rPr>
              <a:t> ЛНА  </a:t>
            </a:r>
            <a:r>
              <a:rPr lang="ru-RU" sz="1600" dirty="0" smtClean="0">
                <a:solidFill>
                  <a:srgbClr val="002060"/>
                </a:solidFill>
                <a:latin typeface="Book Antiqua" pitchFamily="18" charset="0"/>
                <a:ea typeface="Times New Roman"/>
                <a:cs typeface="Arial"/>
              </a:rPr>
              <a:t>принимаются  </a:t>
            </a:r>
            <a:r>
              <a:rPr lang="ru-RU" sz="1600" dirty="0" smtClean="0">
                <a:solidFill>
                  <a:srgbClr val="FF0000"/>
                </a:solidFill>
                <a:latin typeface="Book Antiqua" pitchFamily="18" charset="0"/>
                <a:ea typeface="Times New Roman"/>
                <a:cs typeface="Arial"/>
              </a:rPr>
              <a:t>с учётом </a:t>
            </a:r>
            <a:r>
              <a:rPr lang="ru-RU" sz="1600" dirty="0" smtClean="0">
                <a:solidFill>
                  <a:srgbClr val="002060"/>
                </a:solidFill>
                <a:latin typeface="Book Antiqua" pitchFamily="18" charset="0"/>
                <a:ea typeface="Times New Roman"/>
                <a:cs typeface="Arial"/>
              </a:rPr>
              <a:t>мнения </a:t>
            </a:r>
            <a:r>
              <a:rPr lang="ru-RU" sz="1600" dirty="0" smtClean="0">
                <a:solidFill>
                  <a:srgbClr val="FF0000"/>
                </a:solidFill>
                <a:latin typeface="Book Antiqua" pitchFamily="18" charset="0"/>
                <a:ea typeface="Times New Roman"/>
                <a:cs typeface="Arial"/>
              </a:rPr>
              <a:t>представительного органа работников.</a:t>
            </a:r>
          </a:p>
          <a:p>
            <a:pPr algn="just" fontAlgn="base">
              <a:lnSpc>
                <a:spcPts val="1650"/>
              </a:lnSpc>
            </a:pPr>
            <a:endParaRPr lang="ru-RU" sz="1600" dirty="0">
              <a:solidFill>
                <a:srgbClr val="FF0000"/>
              </a:solidFill>
              <a:latin typeface="Book Antiqua" pitchFamily="18" charset="0"/>
              <a:ea typeface="Times New Roman"/>
              <a:cs typeface="Arial"/>
            </a:endParaRPr>
          </a:p>
          <a:p>
            <a:pPr algn="just" fontAlgn="base">
              <a:lnSpc>
                <a:spcPts val="1650"/>
              </a:lnSpc>
            </a:pPr>
            <a:r>
              <a:rPr lang="ru-RU" sz="1600" dirty="0" smtClean="0">
                <a:solidFill>
                  <a:srgbClr val="FF0000"/>
                </a:solidFill>
                <a:latin typeface="Book Antiqua" pitchFamily="18" charset="0"/>
                <a:ea typeface="Times New Roman"/>
                <a:cs typeface="Arial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Book Antiqua" pitchFamily="18" charset="0"/>
                <a:ea typeface="Times New Roman"/>
                <a:cs typeface="Arial"/>
              </a:rPr>
              <a:t>Что вхо­дит в си­сте­му опла­ты труда:</a:t>
            </a:r>
            <a:endParaRPr lang="ru-RU" sz="1600" b="1" dirty="0">
              <a:solidFill>
                <a:srgbClr val="002060"/>
              </a:solidFill>
              <a:latin typeface="Book Antiqua" pitchFamily="18" charset="0"/>
              <a:ea typeface="Calibri"/>
              <a:cs typeface="Times New Roman"/>
            </a:endParaRPr>
          </a:p>
          <a:p>
            <a:pPr marL="342900" indent="-342900" fontAlgn="base">
              <a:lnSpc>
                <a:spcPts val="168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Book Antiqua" pitchFamily="18" charset="0"/>
                <a:ea typeface="Times New Roman"/>
                <a:cs typeface="Arial"/>
              </a:rPr>
              <a:t>раз­ме­ры та­риф­ных ста­вок, </a:t>
            </a:r>
            <a:r>
              <a:rPr lang="ru-RU" sz="1600" dirty="0" smtClean="0">
                <a:solidFill>
                  <a:srgbClr val="002060"/>
                </a:solidFill>
                <a:latin typeface="Book Antiqua" pitchFamily="18" charset="0"/>
                <a:ea typeface="Times New Roman"/>
                <a:cs typeface="Arial"/>
              </a:rPr>
              <a:t>окла­дов(должностных окладов);</a:t>
            </a:r>
            <a:endParaRPr lang="ru-RU" sz="1600" dirty="0">
              <a:solidFill>
                <a:srgbClr val="002060"/>
              </a:solidFill>
              <a:latin typeface="Book Antiqua" pitchFamily="18" charset="0"/>
              <a:ea typeface="Calibri"/>
              <a:cs typeface="Times New Roman"/>
            </a:endParaRPr>
          </a:p>
          <a:p>
            <a:pPr marL="342900" indent="-342900" fontAlgn="base">
              <a:lnSpc>
                <a:spcPts val="168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Book Antiqua" pitchFamily="18" charset="0"/>
                <a:ea typeface="Times New Roman"/>
                <a:cs typeface="Arial"/>
              </a:rPr>
              <a:t>раз­ме­ры до­плат и над­ба­вок ком­пен­са­ци­он­но­го ха­рак­те­ра;</a:t>
            </a:r>
            <a:endParaRPr lang="ru-RU" sz="1600" dirty="0">
              <a:solidFill>
                <a:srgbClr val="002060"/>
              </a:solidFill>
              <a:latin typeface="Book Antiqua" pitchFamily="18" charset="0"/>
              <a:ea typeface="Calibri"/>
              <a:cs typeface="Times New Roman"/>
            </a:endParaRPr>
          </a:p>
          <a:p>
            <a:pPr marL="342900" indent="-342900" fontAlgn="base">
              <a:lnSpc>
                <a:spcPts val="168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Book Antiqua" pitchFamily="18" charset="0"/>
                <a:ea typeface="Times New Roman"/>
                <a:cs typeface="Arial"/>
              </a:rPr>
              <a:t>си­сте­ма до­плат и над­ба­вок сти­му­ли­ру­ю­ще­го ха­рак­те­ра и си­сте­ма пре­ми­ро­ва­ния.</a:t>
            </a:r>
            <a:endParaRPr lang="ru-RU" sz="1600" dirty="0">
              <a:solidFill>
                <a:srgbClr val="002060"/>
              </a:solidFill>
              <a:latin typeface="Book Antiqua" pitchFamily="18" charset="0"/>
              <a:ea typeface="Calibri"/>
              <a:cs typeface="Times New Roman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23249257"/>
              </p:ext>
            </p:extLst>
          </p:nvPr>
        </p:nvGraphicFramePr>
        <p:xfrm>
          <a:off x="252444" y="2708920"/>
          <a:ext cx="8812088" cy="3010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625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624" y="9133"/>
            <a:ext cx="73821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ТАРИФНЫЕ СИСТЕМЫ ОПЛАТЫ ТРУДА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 СТ. 143 ТК РФ</a:t>
            </a:r>
            <a:endParaRPr lang="ru-RU" sz="2000" b="1" dirty="0">
              <a:solidFill>
                <a:srgbClr val="FFFFFF"/>
              </a:solidFill>
              <a:latin typeface="Book Antiqua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861484"/>
            <a:ext cx="871296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165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  <a:ea typeface="Times New Roman"/>
                <a:cs typeface="Arial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Book Antiqua" pitchFamily="18" charset="0"/>
                <a:ea typeface="Times New Roman"/>
                <a:cs typeface="Arial"/>
              </a:rPr>
              <a:t>Тарифные СОТ</a:t>
            </a:r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  <a:ea typeface="Times New Roman"/>
                <a:cs typeface="Arial"/>
              </a:rPr>
              <a:t>- системы опла­ты труда, основанные на тарифной дифференциации заработной платы работников различной категории</a:t>
            </a:r>
            <a:r>
              <a:rPr lang="ru-RU" sz="1600" dirty="0" smtClean="0">
                <a:solidFill>
                  <a:srgbClr val="FF0000"/>
                </a:solidFill>
                <a:latin typeface="Book Antiqua" pitchFamily="18" charset="0"/>
                <a:ea typeface="Times New Roman"/>
                <a:cs typeface="Arial"/>
              </a:rPr>
              <a:t>­ </a:t>
            </a:r>
          </a:p>
          <a:p>
            <a:pPr algn="just" fontAlgn="base">
              <a:lnSpc>
                <a:spcPts val="1650"/>
              </a:lnSpc>
              <a:spcAft>
                <a:spcPts val="0"/>
              </a:spcAft>
            </a:pPr>
            <a:endParaRPr lang="ru-RU" sz="1600" b="1" dirty="0" smtClean="0">
              <a:solidFill>
                <a:srgbClr val="FF0000"/>
              </a:solidFill>
              <a:latin typeface="Book Antiqua" pitchFamily="18" charset="0"/>
              <a:ea typeface="Times New Roman"/>
              <a:cs typeface="Arial"/>
            </a:endParaRPr>
          </a:p>
          <a:p>
            <a:pPr algn="just" fontAlgn="base">
              <a:lnSpc>
                <a:spcPts val="165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Book Antiqua" pitchFamily="18" charset="0"/>
                <a:ea typeface="Times New Roman"/>
                <a:cs typeface="Arial"/>
              </a:rPr>
              <a:t>Тарифная СОТ </a:t>
            </a:r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  <a:ea typeface="Times New Roman"/>
                <a:cs typeface="Arial"/>
              </a:rPr>
              <a:t>включает в себя</a:t>
            </a:r>
            <a:r>
              <a:rPr lang="ru-RU" sz="1600" dirty="0" smtClean="0">
                <a:solidFill>
                  <a:srgbClr val="002060"/>
                </a:solidFill>
                <a:latin typeface="Book Antiqua" pitchFamily="18" charset="0"/>
                <a:ea typeface="Times New Roman"/>
                <a:cs typeface="Arial"/>
              </a:rPr>
              <a:t>:</a:t>
            </a:r>
            <a:endParaRPr lang="ru-RU" sz="1600" dirty="0">
              <a:solidFill>
                <a:srgbClr val="002060"/>
              </a:solidFill>
              <a:latin typeface="Book Antiqua" pitchFamily="18" charset="0"/>
              <a:ea typeface="Calibri"/>
              <a:cs typeface="Times New Roman"/>
            </a:endParaRPr>
          </a:p>
          <a:p>
            <a:pPr marL="342900" lvl="0" indent="-342900" fontAlgn="base">
              <a:lnSpc>
                <a:spcPts val="168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Book Antiqua" pitchFamily="18" charset="0"/>
                <a:ea typeface="Times New Roman"/>
                <a:cs typeface="Arial"/>
              </a:rPr>
              <a:t>та­риф­ные ста­вки, окла­ды(должностные оклады);</a:t>
            </a:r>
            <a:endParaRPr lang="ru-RU" sz="1600" dirty="0">
              <a:solidFill>
                <a:srgbClr val="002060"/>
              </a:solidFill>
              <a:latin typeface="Book Antiqua" pitchFamily="18" charset="0"/>
              <a:ea typeface="Calibri"/>
              <a:cs typeface="Times New Roman"/>
            </a:endParaRPr>
          </a:p>
          <a:p>
            <a:pPr marL="342900" lvl="0" indent="-342900" fontAlgn="base">
              <a:lnSpc>
                <a:spcPts val="168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Book Antiqua" pitchFamily="18" charset="0"/>
                <a:ea typeface="Times New Roman"/>
                <a:cs typeface="Arial"/>
              </a:rPr>
              <a:t>тарифную сетку и тарифные коэффициенты;</a:t>
            </a:r>
            <a:endParaRPr lang="ru-RU" sz="1600" dirty="0">
              <a:solidFill>
                <a:srgbClr val="002060"/>
              </a:solidFill>
              <a:latin typeface="Book Antiqua" pitchFamily="18" charset="0"/>
              <a:ea typeface="Calibri"/>
              <a:cs typeface="Times New Roman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8093061"/>
              </p:ext>
            </p:extLst>
          </p:nvPr>
        </p:nvGraphicFramePr>
        <p:xfrm>
          <a:off x="75431" y="2420888"/>
          <a:ext cx="897050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616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920" y="130456"/>
            <a:ext cx="7382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МИНИМАЛЬНАЯ  ЗАРАБОТНАЯ ПЛАТА СТ.133 ТК РФ</a:t>
            </a:r>
            <a:endParaRPr lang="ru-RU" sz="2000" b="1" dirty="0">
              <a:solidFill>
                <a:srgbClr val="FFFFFF"/>
              </a:solidFill>
              <a:latin typeface="Book Antiqua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9360" y="764704"/>
            <a:ext cx="85689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  <a:ea typeface="Times New Roman"/>
                <a:cs typeface="Arial"/>
              </a:rPr>
              <a:t>Ми­ни­маль­ная </a:t>
            </a:r>
            <a:r>
              <a:rPr lang="ru-RU" b="1" dirty="0">
                <a:solidFill>
                  <a:srgbClr val="FF0000"/>
                </a:solidFill>
                <a:latin typeface="Book Antiqua" pitchFamily="18" charset="0"/>
                <a:ea typeface="Times New Roman"/>
                <a:cs typeface="Arial"/>
              </a:rPr>
              <a:t>за­ра­бот­ная плата со­труд­ни­ков</a:t>
            </a:r>
            <a:r>
              <a:rPr lang="ru-RU" dirty="0">
                <a:solidFill>
                  <a:srgbClr val="000000"/>
                </a:solidFill>
                <a:latin typeface="Book Antiqua" pitchFamily="18" charset="0"/>
                <a:ea typeface="Times New Roman"/>
                <a:cs typeface="Arial"/>
              </a:rPr>
              <a:t>, ко­то­рые от­ра­бо­та­ли ме­сяч­ную норму ра­бо­че­го вре­ме­ни и вы­пол­ни­ли норму труда, </a:t>
            </a:r>
            <a:r>
              <a:rPr lang="ru-RU" b="1" dirty="0">
                <a:solidFill>
                  <a:srgbClr val="FF0000"/>
                </a:solidFill>
                <a:latin typeface="Book Antiqua" pitchFamily="18" charset="0"/>
                <a:ea typeface="Times New Roman"/>
                <a:cs typeface="Arial"/>
              </a:rPr>
              <a:t>не может быть мень­ше </a:t>
            </a: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  <a:ea typeface="Times New Roman"/>
                <a:cs typeface="Arial"/>
              </a:rPr>
              <a:t>МРОТ</a:t>
            </a:r>
            <a:r>
              <a:rPr lang="ru-RU" sz="1600" b="1" dirty="0" smtClean="0">
                <a:solidFill>
                  <a:srgbClr val="FF0000"/>
                </a:solidFill>
                <a:latin typeface="Book Antiqua" pitchFamily="18" charset="0"/>
                <a:ea typeface="Times New Roman"/>
                <a:cs typeface="Arial"/>
              </a:rPr>
              <a:t>.</a:t>
            </a:r>
            <a:endParaRPr lang="ru-RU" sz="16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630235"/>
              </p:ext>
            </p:extLst>
          </p:nvPr>
        </p:nvGraphicFramePr>
        <p:xfrm>
          <a:off x="4139952" y="2068932"/>
          <a:ext cx="4877977" cy="2961485"/>
        </p:xfrm>
        <a:graphic>
          <a:graphicData uri="http://schemas.openxmlformats.org/drawingml/2006/table">
            <a:tbl>
              <a:tblPr firstRow="1" firstCol="1" bandRow="1"/>
              <a:tblGrid>
                <a:gridCol w="2639142"/>
                <a:gridCol w="2238835"/>
              </a:tblGrid>
              <a:tr h="8412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Ре­ги­о­наль­ным со­гла­ше­ни­ем преду­смот­ре­на ми­ни­маль­ная зар­пла­та </a:t>
                      </a:r>
                      <a:r>
                        <a:rPr lang="ru-RU" sz="12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более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19242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руб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2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и ор­га­ни­за­ция не от­ка­за­лась от уча­стия в этом ре­ги­о­наль­ном со­гла­ше­нии</a:t>
                      </a:r>
                      <a:endParaRPr lang="ru-RU" sz="1400" dirty="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Ми­ни­маль­ная зар­пла­та, преду­смот­рен­ная </a:t>
                      </a:r>
                      <a:endParaRPr lang="ru-RU" sz="1200" dirty="0" smtClean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со­гла­ше­ни­ем -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Georgia"/>
                          <a:ea typeface="Times New Roman"/>
                          <a:cs typeface="Times New Roman"/>
                        </a:rPr>
                        <a:t>19800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Georgia"/>
                          <a:ea typeface="Times New Roman"/>
                          <a:cs typeface="Times New Roman"/>
                        </a:rPr>
                        <a:t>руб. </a:t>
                      </a:r>
                      <a:endParaRPr lang="ru-RU" sz="1400" dirty="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Ре­ги­о­наль­ным со­гла­ше­ни­ем преду­смот­ре­на ми­ни­маль­ная зар­пла­та </a:t>
                      </a:r>
                      <a:r>
                        <a:rPr lang="ru-RU" sz="12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более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19242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  руб., </a:t>
                      </a:r>
                      <a:r>
                        <a:rPr lang="ru-RU" sz="12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но ор­га­ни­за­ция от­ка­за­лась от уча­стия в этом ре­ги­о­наль­ном со­гла­ше­нии</a:t>
                      </a:r>
                      <a:endParaRPr lang="ru-RU" sz="1400" dirty="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19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242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 руб.</a:t>
                      </a:r>
                      <a:r>
                        <a:rPr lang="ru-RU" sz="1200" b="1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12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обя­за­тель­ством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по­вы­сить</a:t>
                      </a:r>
                      <a:r>
                        <a:rPr lang="ru-RU" sz="12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 зар­пла­ту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даль­ней­шем до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19800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922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Ре­ги­о­наль­ным со­гла­ше­ни­ем преду­смот­ре­на ми­ни­маль­ная зар­пла­та менее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19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242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 руб</a:t>
                      </a:r>
                      <a:r>
                        <a:rPr lang="ru-RU" sz="1200" dirty="0"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19242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руб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Georgia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 descr="AL9A05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8034"/>
            <a:ext cx="4067943" cy="3757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5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2354" y="839788"/>
            <a:ext cx="8741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2" name="Рисунок 11" descr="https://present5.com/presentacii/20170505/374-kollektivnyy_dogovor.2007_versiya.pptx_images/374-kollektivnyy_dogovor.2007_versiya.pptx_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000"/>
            <a:ext cx="9144000" cy="4850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07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624" y="-8120"/>
            <a:ext cx="73821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ПОРЯДОК ИСКЮЧЕНИЯ ПРИЛОЖЕНИЯ К КОЛЛЕКТИВНОМУ ДОГОВОРУ - ПОСЛЕДСТВИЯ</a:t>
            </a:r>
            <a:endParaRPr lang="ru-RU" sz="2000" b="1" dirty="0">
              <a:solidFill>
                <a:srgbClr val="FFFFFF"/>
              </a:solidFill>
              <a:latin typeface="Book Antiqua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229" y="980728"/>
            <a:ext cx="9034965" cy="470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Book Antiqua" pitchFamily="18" charset="0"/>
                <a:ea typeface="Times New Roman"/>
                <a:cs typeface="Times New Roman"/>
              </a:rPr>
              <a:t>Действующее законодательство не содержит </a:t>
            </a:r>
            <a:r>
              <a:rPr lang="ru-RU" sz="1400" b="1" dirty="0">
                <a:solidFill>
                  <a:srgbClr val="FF0000"/>
                </a:solidFill>
                <a:latin typeface="Book Antiqua" pitchFamily="18" charset="0"/>
                <a:ea typeface="Times New Roman"/>
                <a:cs typeface="Times New Roman"/>
              </a:rPr>
              <a:t>запрета на внесение изменений и дополнений </a:t>
            </a:r>
            <a:r>
              <a:rPr lang="ru-RU" sz="1400" b="1" dirty="0" smtClean="0">
                <a:solidFill>
                  <a:srgbClr val="FF0000"/>
                </a:solidFill>
                <a:latin typeface="Book Antiqua" pitchFamily="18" charset="0"/>
                <a:ea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Book Antiqua" pitchFamily="18" charset="0"/>
                <a:ea typeface="Times New Roman"/>
                <a:cs typeface="Times New Roman"/>
              </a:rPr>
              <a:t>в </a:t>
            </a:r>
            <a:r>
              <a:rPr lang="ru-RU" sz="1400" dirty="0">
                <a:solidFill>
                  <a:srgbClr val="002060"/>
                </a:solidFill>
                <a:latin typeface="Book Antiqua" pitchFamily="18" charset="0"/>
                <a:ea typeface="Times New Roman"/>
                <a:cs typeface="Times New Roman"/>
              </a:rPr>
              <a:t>коллективный договор и другие локальные нормативные акты, содержащие нормы трудового </a:t>
            </a:r>
            <a:r>
              <a:rPr lang="ru-RU" sz="1400" dirty="0" smtClean="0">
                <a:solidFill>
                  <a:srgbClr val="002060"/>
                </a:solidFill>
                <a:latin typeface="Book Antiqua" pitchFamily="18" charset="0"/>
                <a:ea typeface="Times New Roman"/>
                <a:cs typeface="Times New Roman"/>
              </a:rPr>
              <a:t>права.</a:t>
            </a:r>
          </a:p>
          <a:p>
            <a:pPr fontAlgn="base">
              <a:lnSpc>
                <a:spcPts val="1800"/>
              </a:lnSpc>
              <a:spcAft>
                <a:spcPts val="1500"/>
              </a:spcAft>
            </a:pPr>
            <a:endParaRPr lang="ru-RU" sz="1400" dirty="0" smtClean="0">
              <a:latin typeface="Book Antiqua" pitchFamily="18" charset="0"/>
              <a:ea typeface="Times New Roman"/>
              <a:cs typeface="Times New Roman"/>
            </a:endParaRPr>
          </a:p>
          <a:p>
            <a:pPr fontAlgn="base">
              <a:lnSpc>
                <a:spcPts val="1800"/>
              </a:lnSpc>
              <a:spcAft>
                <a:spcPts val="1500"/>
              </a:spcAft>
            </a:pPr>
            <a:r>
              <a:rPr lang="ru-RU" sz="1400" dirty="0" smtClean="0">
                <a:latin typeface="Book Antiqua" pitchFamily="18" charset="0"/>
                <a:ea typeface="Times New Roman"/>
                <a:cs typeface="Times New Roman"/>
              </a:rPr>
              <a:t>Коллективный договор </a:t>
            </a:r>
            <a:r>
              <a:rPr lang="ru-RU" sz="1400" dirty="0" smtClean="0">
                <a:solidFill>
                  <a:srgbClr val="FF0000"/>
                </a:solidFill>
                <a:latin typeface="Book Antiqua" pitchFamily="18" charset="0"/>
                <a:ea typeface="Times New Roman"/>
                <a:cs typeface="Times New Roman"/>
              </a:rPr>
              <a:t>может быть изменен </a:t>
            </a:r>
            <a:r>
              <a:rPr lang="ru-RU" sz="1400" dirty="0" smtClean="0">
                <a:latin typeface="Book Antiqua" pitchFamily="18" charset="0"/>
                <a:ea typeface="Times New Roman"/>
                <a:cs typeface="Times New Roman"/>
              </a:rPr>
              <a:t>по соглашению заключивших его сторон, </a:t>
            </a:r>
            <a:r>
              <a:rPr lang="ru-RU" sz="1400" dirty="0" smtClean="0">
                <a:solidFill>
                  <a:srgbClr val="FF0000"/>
                </a:solidFill>
                <a:latin typeface="Book Antiqua" pitchFamily="18" charset="0"/>
                <a:ea typeface="Times New Roman"/>
                <a:cs typeface="Times New Roman"/>
              </a:rPr>
              <a:t>исключив </a:t>
            </a:r>
            <a:r>
              <a:rPr lang="ru-RU" sz="1400" dirty="0" smtClean="0">
                <a:latin typeface="Book Antiqua" pitchFamily="18" charset="0"/>
                <a:ea typeface="Times New Roman"/>
                <a:cs typeface="Times New Roman"/>
              </a:rPr>
              <a:t>приложение к коллективному договору. Исключение  производятся в том же порядке, как и  первоначальное заключение коллективного договора, то есть с проведением коллективных переговоров (если иной порядок не установлен непосредственно в коллективном договоре).</a:t>
            </a:r>
          </a:p>
          <a:p>
            <a:pPr>
              <a:lnSpc>
                <a:spcPts val="1800"/>
              </a:lnSpc>
              <a:spcAft>
                <a:spcPts val="1500"/>
              </a:spcAft>
            </a:pPr>
            <a:r>
              <a:rPr lang="ru-RU" sz="1400" dirty="0">
                <a:solidFill>
                  <a:srgbClr val="FF0000"/>
                </a:solidFill>
                <a:latin typeface="Book Antiqua" pitchFamily="18" charset="0"/>
                <a:ea typeface="Times New Roman"/>
              </a:rPr>
              <a:t>Необходимо учесть</a:t>
            </a:r>
            <a:r>
              <a:rPr lang="ru-RU" sz="1400" dirty="0">
                <a:solidFill>
                  <a:srgbClr val="002060"/>
                </a:solidFill>
                <a:latin typeface="Book Antiqua" pitchFamily="18" charset="0"/>
                <a:ea typeface="Times New Roman"/>
              </a:rPr>
              <a:t>, что </a:t>
            </a:r>
            <a:r>
              <a:rPr lang="ru-RU" sz="1400" dirty="0">
                <a:solidFill>
                  <a:srgbClr val="FF0000"/>
                </a:solidFill>
                <a:latin typeface="Book Antiqua" pitchFamily="18" charset="0"/>
                <a:ea typeface="Times New Roman"/>
              </a:rPr>
              <a:t>"Положение об оплате труда", </a:t>
            </a:r>
            <a:r>
              <a:rPr lang="ru-RU" sz="1400" dirty="0">
                <a:solidFill>
                  <a:srgbClr val="002060"/>
                </a:solidFill>
                <a:latin typeface="Book Antiqua" pitchFamily="18" charset="0"/>
                <a:ea typeface="Times New Roman"/>
              </a:rPr>
              <a:t>как самостоятельный локальный нормативный акт, </a:t>
            </a:r>
            <a:r>
              <a:rPr lang="ru-RU" sz="1400" dirty="0">
                <a:solidFill>
                  <a:srgbClr val="FF0000"/>
                </a:solidFill>
                <a:latin typeface="Book Antiqua" pitchFamily="18" charset="0"/>
                <a:ea typeface="Times New Roman"/>
              </a:rPr>
              <a:t>должно быть утверждено работодателем с учетом мнения представительного органа работников в порядке, установленном ст. 372 ТК РФ </a:t>
            </a:r>
            <a:r>
              <a:rPr lang="ru-RU" sz="1400" dirty="0">
                <a:solidFill>
                  <a:srgbClr val="002060"/>
                </a:solidFill>
                <a:latin typeface="Book Antiqua" pitchFamily="18" charset="0"/>
                <a:ea typeface="Times New Roman"/>
              </a:rPr>
              <a:t>для принятия локальных нормативных актов</a:t>
            </a:r>
            <a:r>
              <a:rPr lang="ru-RU" sz="1400" dirty="0" smtClean="0">
                <a:solidFill>
                  <a:srgbClr val="002060"/>
                </a:solidFill>
                <a:latin typeface="Book Antiqua" pitchFamily="18" charset="0"/>
                <a:ea typeface="Times New Roman"/>
              </a:rPr>
              <a:t>.</a:t>
            </a:r>
          </a:p>
          <a:p>
            <a:pPr>
              <a:lnSpc>
                <a:spcPts val="1800"/>
              </a:lnSpc>
              <a:spcAft>
                <a:spcPts val="1500"/>
              </a:spcAft>
            </a:pPr>
            <a:r>
              <a:rPr lang="ru-RU" sz="1400" dirty="0" smtClean="0">
                <a:solidFill>
                  <a:srgbClr val="002060"/>
                </a:solidFill>
                <a:latin typeface="Book Antiqua" pitchFamily="18" charset="0"/>
                <a:ea typeface="Times New Roman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Book Antiqua" pitchFamily="18" charset="0"/>
                <a:ea typeface="Times New Roman"/>
              </a:rPr>
              <a:t>После того как "Положение" будет оформлено в виде отдельного локального нормативного акта, в тексте коллективного договора в разделах, разъясняющих вопросы оплаты труда, </a:t>
            </a:r>
            <a:r>
              <a:rPr lang="ru-RU" sz="1400" dirty="0">
                <a:solidFill>
                  <a:srgbClr val="FF0000"/>
                </a:solidFill>
                <a:latin typeface="Book Antiqua" pitchFamily="18" charset="0"/>
                <a:ea typeface="Times New Roman"/>
              </a:rPr>
              <a:t>необходимо</a:t>
            </a:r>
            <a:r>
              <a:rPr lang="ru-RU" sz="1400" dirty="0">
                <a:solidFill>
                  <a:srgbClr val="002060"/>
                </a:solidFill>
                <a:latin typeface="Book Antiqua" pitchFamily="18" charset="0"/>
                <a:ea typeface="Times New Roman"/>
              </a:rPr>
              <a:t> будет сделать </a:t>
            </a:r>
            <a:r>
              <a:rPr lang="ru-RU" sz="1400" dirty="0">
                <a:solidFill>
                  <a:srgbClr val="FF0000"/>
                </a:solidFill>
                <a:latin typeface="Book Antiqua" pitchFamily="18" charset="0"/>
                <a:ea typeface="Times New Roman"/>
              </a:rPr>
              <a:t>ссылку</a:t>
            </a:r>
            <a:r>
              <a:rPr lang="ru-RU" sz="1400" dirty="0">
                <a:solidFill>
                  <a:srgbClr val="002060"/>
                </a:solidFill>
                <a:latin typeface="Book Antiqua" pitchFamily="18" charset="0"/>
                <a:ea typeface="Times New Roman"/>
              </a:rPr>
              <a:t> на новый локальный акт, </a:t>
            </a:r>
            <a:r>
              <a:rPr lang="ru-RU" sz="1400" dirty="0">
                <a:solidFill>
                  <a:srgbClr val="FF0000"/>
                </a:solidFill>
                <a:latin typeface="Book Antiqua" pitchFamily="18" charset="0"/>
                <a:ea typeface="Times New Roman"/>
              </a:rPr>
              <a:t>указав</a:t>
            </a:r>
            <a:r>
              <a:rPr lang="ru-RU" sz="1400" dirty="0">
                <a:solidFill>
                  <a:srgbClr val="002060"/>
                </a:solidFill>
                <a:latin typeface="Book Antiqua" pitchFamily="18" charset="0"/>
                <a:ea typeface="Times New Roman"/>
              </a:rPr>
              <a:t> его полное наименование, номер и дату принятия.</a:t>
            </a:r>
          </a:p>
          <a:p>
            <a:pPr fontAlgn="base">
              <a:lnSpc>
                <a:spcPts val="1800"/>
              </a:lnSpc>
              <a:spcAft>
                <a:spcPts val="1500"/>
              </a:spcAft>
            </a:pPr>
            <a:r>
              <a:rPr lang="ru-RU" sz="1400" dirty="0">
                <a:solidFill>
                  <a:srgbClr val="002060"/>
                </a:solidFill>
                <a:latin typeface="Book Antiqua" pitchFamily="18" charset="0"/>
                <a:ea typeface="Calibri"/>
              </a:rPr>
              <a:t>Коллективный договор с изменениями направляется на уведомительную регистрацию в соответствующий орган исполнительной власти субъекта РФ по </a:t>
            </a:r>
            <a:r>
              <a:rPr lang="ru-RU" sz="1400" dirty="0" smtClean="0">
                <a:solidFill>
                  <a:srgbClr val="002060"/>
                </a:solidFill>
                <a:latin typeface="Book Antiqua" pitchFamily="18" charset="0"/>
                <a:ea typeface="Calibri"/>
              </a:rPr>
              <a:t>труду.</a:t>
            </a:r>
            <a:endParaRPr lang="ru-RU" sz="1400" dirty="0" smtClean="0">
              <a:solidFill>
                <a:srgbClr val="002060"/>
              </a:solidFill>
              <a:latin typeface="Book Antiqua" pitchFamily="18" charset="0"/>
              <a:ea typeface="Calibri"/>
              <a:cs typeface="Times New Roman"/>
            </a:endParaRPr>
          </a:p>
          <a:p>
            <a:endParaRPr lang="ru-RU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14" name="Рисунок 13" descr="D:\image18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572" y="4982480"/>
            <a:ext cx="1224136" cy="1008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60" y="2492896"/>
            <a:ext cx="586680" cy="53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 descr="https://www.zercalo.org/media/k2/items/cache/faf6c452ab79817305bdf3060fa801bf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80" y="4509120"/>
            <a:ext cx="764319" cy="613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7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920" y="12862"/>
            <a:ext cx="73821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latin typeface="Book Antiqua" pitchFamily="18" charset="0"/>
              </a:rPr>
              <a:t>ТК РФ</a:t>
            </a:r>
            <a:r>
              <a:rPr lang="en-US" sz="2000" b="1" dirty="0">
                <a:solidFill>
                  <a:srgbClr val="FFFFFF"/>
                </a:solidFill>
                <a:latin typeface="Book Antiqua" pitchFamily="18" charset="0"/>
              </a:rPr>
              <a:t> </a:t>
            </a:r>
            <a:r>
              <a:rPr lang="ru-RU" sz="2000" b="1" dirty="0">
                <a:solidFill>
                  <a:srgbClr val="FFFFFF"/>
                </a:solidFill>
                <a:latin typeface="Book Antiqua" pitchFamily="18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РАЗДЕЛ </a:t>
            </a:r>
            <a:r>
              <a:rPr lang="en-US" sz="2000" b="1" dirty="0" smtClean="0">
                <a:solidFill>
                  <a:srgbClr val="FFFFFF"/>
                </a:solidFill>
                <a:latin typeface="Book Antiqua" pitchFamily="18" charset="0"/>
              </a:rPr>
              <a:t>VI.</a:t>
            </a: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 </a:t>
            </a:r>
            <a:r>
              <a:rPr lang="ru-RU" sz="2000" b="1" dirty="0">
                <a:solidFill>
                  <a:srgbClr val="FFFFFF"/>
                </a:solidFill>
                <a:latin typeface="Book Antiqua" pitchFamily="18" charset="0"/>
              </a:rPr>
              <a:t> </a:t>
            </a: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ОПЛАТА ТРУДА И НОРМИРОВАНИЕ</a:t>
            </a:r>
            <a:r>
              <a:rPr lang="ru-RU" sz="2000" b="1" dirty="0" smtClean="0">
                <a:solidFill>
                  <a:srgbClr val="FFFFFF"/>
                </a:solidFill>
              </a:rPr>
              <a:t> ТРУДА</a:t>
            </a:r>
            <a:endParaRPr lang="ru-RU" sz="2000" b="1" dirty="0">
              <a:solidFill>
                <a:srgbClr val="FFFFFF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918479" y="1611947"/>
            <a:ext cx="8125968" cy="3888432"/>
          </a:xfrm>
          <a:prstGeom prst="rect">
            <a:avLst/>
          </a:prstGeom>
          <a:blipFill>
            <a:blip r:embed="rId3">
              <a:duotone>
                <a:srgbClr val="DEF5FA">
                  <a:shade val="60000"/>
                  <a:satMod val="110000"/>
                </a:srgbClr>
                <a:srgbClr val="DEF5FA">
                  <a:tint val="95000"/>
                </a:srgbClr>
              </a:duotone>
            </a:blip>
            <a:tile tx="0" ty="0" sx="50000" sy="50000" flip="none" algn="tl"/>
          </a:blipFill>
          <a:ln w="55000" cap="flat" cmpd="thickThin" algn="ctr">
            <a:solidFill>
              <a:srgbClr val="39639D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>
            <a:bevelT/>
          </a:sp3d>
        </p:spPr>
        <p:txBody>
          <a:bodyPr vert="horz" lIns="91329" tIns="45666" rIns="91329" bIns="45666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150000"/>
              </a:lnSpc>
            </a:pPr>
            <a:r>
              <a:rPr lang="ru-RU" sz="3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ГЛАВА 22. НОРМИРОВАНИЕ ТРУДА</a:t>
            </a:r>
            <a:endParaRPr lang="ru-RU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9139" y="27684"/>
            <a:ext cx="7382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Book Antiqua" pitchFamily="18" charset="0"/>
              </a:rPr>
              <a:t>РАБОЧЕЕ ВРЕМЯ РАБОТНИКОВ СВЯЗАННЫХ  С ДВИЖЕНИЕМ ТРАНСПОРТНЫХ СРЕДСТВ</a:t>
            </a:r>
            <a:endParaRPr lang="ru-RU" b="1" dirty="0">
              <a:solidFill>
                <a:srgbClr val="FFFFFF"/>
              </a:solidFill>
              <a:latin typeface="Book Antiqua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229" y="839788"/>
            <a:ext cx="9034965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  <a:ea typeface="Times New Roman"/>
                <a:cs typeface="Times New Roman"/>
              </a:rPr>
              <a:t>Рабочее время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  <a:ea typeface="Times New Roman"/>
                <a:cs typeface="Times New Roman"/>
              </a:rPr>
              <a:t> -  в течение которого работник в соответствии с правилами внутреннего трудового распорядка  и условиями  трудового договора должен исполнять трудовые обязанности.</a:t>
            </a:r>
          </a:p>
          <a:p>
            <a:endParaRPr lang="ru-RU" sz="1400" dirty="0">
              <a:solidFill>
                <a:srgbClr val="002060"/>
              </a:solidFill>
              <a:latin typeface="Book Antiqua" pitchFamily="18" charset="0"/>
              <a:cs typeface="Times New Roman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Book Antiqua" pitchFamily="18" charset="0"/>
                <a:cs typeface="Times New Roman"/>
              </a:rPr>
              <a:t>Особенности режима рабочего времени 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  <a:cs typeface="Times New Roman"/>
              </a:rPr>
              <a:t>и времени отдыха, условий труда отдельных категорий </a:t>
            </a:r>
            <a:r>
              <a:rPr lang="ru-RU" sz="2000" dirty="0" smtClean="0">
                <a:solidFill>
                  <a:srgbClr val="FF0000"/>
                </a:solidFill>
                <a:latin typeface="Book Antiqua" pitchFamily="18" charset="0"/>
                <a:cs typeface="Times New Roman"/>
              </a:rPr>
              <a:t>работников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  <a:cs typeface="Times New Roman"/>
              </a:rPr>
              <a:t>, труд которых непосредственно </a:t>
            </a:r>
            <a:r>
              <a:rPr lang="ru-RU" sz="2000" dirty="0" smtClean="0">
                <a:solidFill>
                  <a:srgbClr val="FF0000"/>
                </a:solidFill>
                <a:latin typeface="Book Antiqua" pitchFamily="18" charset="0"/>
                <a:cs typeface="Times New Roman"/>
              </a:rPr>
              <a:t>связан с движением транспортных средств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  <a:cs typeface="Times New Roman"/>
              </a:rPr>
              <a:t>, устанавливаются </a:t>
            </a:r>
            <a:r>
              <a:rPr lang="ru-RU" sz="2000" dirty="0" smtClean="0">
                <a:solidFill>
                  <a:srgbClr val="FF0000"/>
                </a:solidFill>
                <a:latin typeface="Book Antiqua" pitchFamily="18" charset="0"/>
                <a:cs typeface="Times New Roman"/>
              </a:rPr>
              <a:t>федеральным органом исполнительной власти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  <a:cs typeface="Times New Roman"/>
              </a:rPr>
              <a:t>, осуществляющим функции по выработке государственной политики и нормативно-правовому регулированию в области транспорта, с учётом мнения соответствующих общероссийских профсоюзов и общероссийского объединения работодателей  </a:t>
            </a:r>
            <a:r>
              <a:rPr lang="ru-RU" sz="2000" dirty="0" smtClean="0">
                <a:solidFill>
                  <a:srgbClr val="FF0000"/>
                </a:solidFill>
                <a:latin typeface="Book Antiqua" pitchFamily="18" charset="0"/>
                <a:cs typeface="Times New Roman"/>
              </a:rPr>
              <a:t>(ч.2 ст.329 ТК РФ)</a:t>
            </a:r>
          </a:p>
          <a:p>
            <a:endParaRPr lang="ru-RU" sz="1400" dirty="0" smtClean="0">
              <a:latin typeface="Times New Roman CYR"/>
              <a:ea typeface="Times New Roman"/>
            </a:endParaRPr>
          </a:p>
          <a:p>
            <a:endParaRPr lang="ru-RU" sz="1400" dirty="0" smtClean="0">
              <a:latin typeface="Times New Roman CYR"/>
              <a:ea typeface="Times New Roman"/>
            </a:endParaRPr>
          </a:p>
          <a:p>
            <a:pPr>
              <a:spcBef>
                <a:spcPts val="540"/>
              </a:spcBef>
              <a:spcAft>
                <a:spcPts val="540"/>
              </a:spcAft>
            </a:pPr>
            <a:endParaRPr lang="ru-RU" sz="1400" b="1" kern="0" dirty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spcBef>
                <a:spcPts val="540"/>
              </a:spcBef>
              <a:spcAft>
                <a:spcPts val="540"/>
              </a:spcAft>
            </a:pPr>
            <a:endParaRPr lang="ru-RU" sz="1400" b="1" kern="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spcBef>
                <a:spcPts val="540"/>
              </a:spcBef>
              <a:spcAft>
                <a:spcPts val="540"/>
              </a:spcAft>
            </a:pPr>
            <a:endParaRPr lang="ru-RU" sz="1400" b="1" kern="0" dirty="0">
              <a:solidFill>
                <a:srgbClr val="FF0000"/>
              </a:solidFill>
              <a:latin typeface="Book Antiqua" pitchFamily="18" charset="0"/>
            </a:endParaRPr>
          </a:p>
          <a:p>
            <a:endParaRPr lang="ru-RU" sz="1400" dirty="0">
              <a:solidFill>
                <a:srgbClr val="FF0000"/>
              </a:solidFill>
              <a:latin typeface="Book Antiqua" pitchFamily="18" charset="0"/>
              <a:cs typeface="Times New Roman"/>
            </a:endParaRPr>
          </a:p>
          <a:p>
            <a:endParaRPr lang="ru-RU" sz="1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40291"/>
            <a:ext cx="3528392" cy="179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0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27684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9139" y="157301"/>
            <a:ext cx="7382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Book Antiqua" pitchFamily="18" charset="0"/>
              </a:rPr>
              <a:t>ПРИКАЗ МИНТРАСПОРТА РФ от  02 .10.2020г.  №404</a:t>
            </a:r>
            <a:endParaRPr lang="ru-RU" b="1" dirty="0">
              <a:solidFill>
                <a:srgbClr val="FFFFFF"/>
              </a:solidFill>
              <a:latin typeface="Book Antiqua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229" y="839788"/>
            <a:ext cx="9034965" cy="5752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40"/>
              </a:spcBef>
              <a:spcAft>
                <a:spcPts val="540"/>
              </a:spcAft>
            </a:pPr>
            <a:r>
              <a:rPr lang="ru-RU" sz="2000" b="1" kern="0" dirty="0" smtClean="0">
                <a:solidFill>
                  <a:srgbClr val="FF0000"/>
                </a:solidFill>
                <a:latin typeface="Book Antiqua" pitchFamily="18" charset="0"/>
                <a:hlinkClick r:id="rId3"/>
              </a:rPr>
              <a:t>Приказ </a:t>
            </a:r>
            <a:r>
              <a:rPr lang="ru-RU" sz="2000" b="1" kern="0" dirty="0">
                <a:solidFill>
                  <a:srgbClr val="FF0000"/>
                </a:solidFill>
                <a:latin typeface="Book Antiqua" pitchFamily="18" charset="0"/>
                <a:hlinkClick r:id="rId3"/>
              </a:rPr>
              <a:t>Министерства транспорта РФ от 2 октября 2020 г. N 404 "Об утверждении Особенностей режима рабочего времени и времени отдыха водителей трамвая и </a:t>
            </a:r>
            <a:r>
              <a:rPr lang="ru-RU" sz="2000" b="1" kern="0" dirty="0" smtClean="0">
                <a:solidFill>
                  <a:srgbClr val="FF0000"/>
                </a:solidFill>
                <a:latin typeface="Book Antiqua" pitchFamily="18" charset="0"/>
                <a:hlinkClick r:id="rId3"/>
              </a:rPr>
              <a:t>троллейбуса</a:t>
            </a:r>
            <a:r>
              <a:rPr lang="ru-RU" sz="2000" b="1" kern="0" dirty="0" smtClean="0">
                <a:solidFill>
                  <a:srgbClr val="00B050"/>
                </a:solidFill>
                <a:latin typeface="Book Antiqua" pitchFamily="18" charset="0"/>
              </a:rPr>
              <a:t>»</a:t>
            </a:r>
            <a:endParaRPr lang="ru-RU" sz="2000" b="1" kern="0" dirty="0">
              <a:solidFill>
                <a:srgbClr val="00B050"/>
              </a:solidFill>
              <a:latin typeface="Book Antiqua" pitchFamily="18" charset="0"/>
            </a:endParaRPr>
          </a:p>
          <a:p>
            <a:pPr>
              <a:spcBef>
                <a:spcPts val="540"/>
              </a:spcBef>
              <a:spcAft>
                <a:spcPts val="540"/>
              </a:spcAft>
            </a:pPr>
            <a:r>
              <a:rPr lang="ru-RU" dirty="0" smtClean="0">
                <a:solidFill>
                  <a:srgbClr val="FF0000"/>
                </a:solidFill>
                <a:latin typeface="Book Antiqua" pitchFamily="18" charset="0"/>
                <a:ea typeface="Times New Roman"/>
              </a:rPr>
              <a:t>Нормальная </a:t>
            </a:r>
            <a:r>
              <a:rPr lang="ru-RU" dirty="0">
                <a:solidFill>
                  <a:srgbClr val="FF0000"/>
                </a:solidFill>
                <a:latin typeface="Book Antiqua" pitchFamily="18" charset="0"/>
                <a:ea typeface="Times New Roman"/>
              </a:rPr>
              <a:t>продолжительность </a:t>
            </a:r>
            <a:r>
              <a:rPr lang="ru-RU" dirty="0">
                <a:solidFill>
                  <a:srgbClr val="2B166E"/>
                </a:solidFill>
                <a:latin typeface="Book Antiqua" pitchFamily="18" charset="0"/>
                <a:ea typeface="Times New Roman"/>
              </a:rPr>
              <a:t>рабочего времени водителя не может превышать </a:t>
            </a:r>
            <a:r>
              <a:rPr lang="ru-RU" dirty="0">
                <a:solidFill>
                  <a:srgbClr val="FF0000"/>
                </a:solidFill>
                <a:latin typeface="Book Antiqua" pitchFamily="18" charset="0"/>
                <a:ea typeface="Times New Roman"/>
              </a:rPr>
              <a:t>40 часов в </a:t>
            </a:r>
            <a:r>
              <a:rPr lang="ru-RU" dirty="0" smtClean="0">
                <a:solidFill>
                  <a:srgbClr val="FF0000"/>
                </a:solidFill>
                <a:latin typeface="Book Antiqua" pitchFamily="18" charset="0"/>
                <a:ea typeface="Times New Roman"/>
              </a:rPr>
              <a:t>неделю</a:t>
            </a:r>
            <a:r>
              <a:rPr lang="ru-RU" dirty="0" smtClean="0">
                <a:solidFill>
                  <a:srgbClr val="2B166E"/>
                </a:solidFill>
                <a:latin typeface="Book Antiqua" pitchFamily="18" charset="0"/>
                <a:ea typeface="Times New Roman"/>
              </a:rPr>
              <a:t>.</a:t>
            </a:r>
          </a:p>
          <a:p>
            <a:pPr>
              <a:spcBef>
                <a:spcPts val="540"/>
              </a:spcBef>
              <a:spcAft>
                <a:spcPts val="540"/>
              </a:spcAft>
            </a:pPr>
            <a:r>
              <a:rPr lang="ru-RU" dirty="0">
                <a:solidFill>
                  <a:srgbClr val="2B166E"/>
                </a:solidFill>
                <a:latin typeface="Book Antiqua" pitchFamily="18" charset="0"/>
                <a:ea typeface="Times New Roman"/>
              </a:rPr>
              <a:t>ежедневная работа (</a:t>
            </a:r>
            <a:r>
              <a:rPr lang="ru-RU" dirty="0" smtClean="0">
                <a:solidFill>
                  <a:srgbClr val="2B166E"/>
                </a:solidFill>
                <a:latin typeface="Book Antiqua" pitchFamily="18" charset="0"/>
                <a:ea typeface="Times New Roman"/>
              </a:rPr>
              <a:t>смена) </a:t>
            </a:r>
            <a:r>
              <a:rPr lang="ru-RU" dirty="0">
                <a:solidFill>
                  <a:srgbClr val="2B166E"/>
                </a:solidFill>
                <a:latin typeface="Book Antiqua" pitchFamily="18" charset="0"/>
                <a:ea typeface="Times New Roman"/>
              </a:rPr>
              <a:t>не может превышать </a:t>
            </a:r>
            <a:r>
              <a:rPr lang="ru-RU" dirty="0" smtClean="0">
                <a:solidFill>
                  <a:srgbClr val="2B166E"/>
                </a:solidFill>
                <a:latin typeface="Book Antiqua" pitchFamily="18" charset="0"/>
                <a:ea typeface="Times New Roman"/>
              </a:rPr>
              <a:t>:</a:t>
            </a:r>
          </a:p>
          <a:p>
            <a:pPr>
              <a:spcBef>
                <a:spcPts val="540"/>
              </a:spcBef>
              <a:spcAft>
                <a:spcPts val="540"/>
              </a:spcAft>
            </a:pPr>
            <a:r>
              <a:rPr lang="ru-RU" dirty="0" smtClean="0">
                <a:solidFill>
                  <a:srgbClr val="2B166E"/>
                </a:solidFill>
                <a:latin typeface="Book Antiqua" pitchFamily="18" charset="0"/>
                <a:ea typeface="Times New Roman"/>
              </a:rPr>
              <a:t> 5-ти дневная рабочая  неделя  - 8 часов;</a:t>
            </a:r>
          </a:p>
          <a:p>
            <a:pPr>
              <a:spcBef>
                <a:spcPts val="540"/>
              </a:spcBef>
              <a:spcAft>
                <a:spcPts val="540"/>
              </a:spcAft>
            </a:pPr>
            <a:r>
              <a:rPr lang="ru-RU" dirty="0" smtClean="0">
                <a:solidFill>
                  <a:srgbClr val="2B166E"/>
                </a:solidFill>
                <a:latin typeface="Book Antiqua" pitchFamily="18" charset="0"/>
                <a:ea typeface="Times New Roman"/>
              </a:rPr>
              <a:t> 6-ти дневная рабочая неделя </a:t>
            </a:r>
            <a:r>
              <a:rPr lang="ru-RU" dirty="0">
                <a:solidFill>
                  <a:srgbClr val="2B166E"/>
                </a:solidFill>
                <a:latin typeface="Book Antiqua" pitchFamily="18" charset="0"/>
                <a:ea typeface="Times New Roman"/>
              </a:rPr>
              <a:t>- 7 </a:t>
            </a:r>
            <a:r>
              <a:rPr lang="ru-RU" dirty="0" smtClean="0">
                <a:solidFill>
                  <a:srgbClr val="2B166E"/>
                </a:solidFill>
                <a:latin typeface="Book Antiqua" pitchFamily="18" charset="0"/>
                <a:ea typeface="Times New Roman"/>
              </a:rPr>
              <a:t>часов.</a:t>
            </a:r>
          </a:p>
          <a:p>
            <a:pPr>
              <a:spcBef>
                <a:spcPts val="540"/>
              </a:spcBef>
              <a:spcAft>
                <a:spcPts val="540"/>
              </a:spcAft>
            </a:pPr>
            <a:r>
              <a:rPr lang="ru-RU" dirty="0" smtClean="0">
                <a:solidFill>
                  <a:srgbClr val="FF0000"/>
                </a:solidFill>
                <a:latin typeface="Book Antiqua" pitchFamily="18" charset="0"/>
                <a:ea typeface="Times New Roman"/>
              </a:rPr>
              <a:t>Суммированный </a:t>
            </a:r>
            <a:r>
              <a:rPr lang="ru-RU" dirty="0" smtClean="0">
                <a:latin typeface="Book Antiqua" pitchFamily="18" charset="0"/>
                <a:ea typeface="Times New Roman"/>
              </a:rPr>
              <a:t> учёт </a:t>
            </a:r>
            <a:r>
              <a:rPr lang="ru-RU" dirty="0">
                <a:latin typeface="Book Antiqua" pitchFamily="18" charset="0"/>
                <a:ea typeface="Times New Roman"/>
              </a:rPr>
              <a:t>рабочего времени продолжительность ежедневной работы (смены) водителей не может превышать 10 </a:t>
            </a:r>
            <a:r>
              <a:rPr lang="ru-RU" dirty="0" smtClean="0">
                <a:latin typeface="Book Antiqua" pitchFamily="18" charset="0"/>
                <a:ea typeface="Times New Roman"/>
              </a:rPr>
              <a:t>часов, указанная </a:t>
            </a:r>
            <a:r>
              <a:rPr lang="ru-RU" dirty="0">
                <a:latin typeface="Book Antiqua" pitchFamily="18" charset="0"/>
                <a:ea typeface="Times New Roman"/>
              </a:rPr>
              <a:t>продолжительность ежедневной работы (смены) водителей может быть увеличена работодателем до 12 часов по согласованию с работником.</a:t>
            </a:r>
          </a:p>
          <a:p>
            <a:endParaRPr lang="ru-RU" dirty="0" smtClean="0">
              <a:solidFill>
                <a:srgbClr val="002060"/>
              </a:solidFill>
              <a:latin typeface="Book Antiqua" pitchFamily="18" charset="0"/>
              <a:cs typeface="Times New Roman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Book Antiqua" pitchFamily="18" charset="0"/>
                <a:cs typeface="Times New Roman"/>
              </a:rPr>
              <a:t>Продолжительность </a:t>
            </a:r>
            <a:r>
              <a:rPr lang="ru-RU" dirty="0">
                <a:solidFill>
                  <a:srgbClr val="002060"/>
                </a:solidFill>
                <a:latin typeface="Book Antiqua" pitchFamily="18" charset="0"/>
                <a:cs typeface="Times New Roman"/>
              </a:rPr>
              <a:t>сверхурочной работы не должна превышать для каждого работника  4 –х часов в течение двух дней подряд  и 120 часов в год </a:t>
            </a:r>
            <a:r>
              <a:rPr lang="ru-RU" dirty="0">
                <a:solidFill>
                  <a:srgbClr val="FF0000"/>
                </a:solidFill>
                <a:latin typeface="Book Antiqua" pitchFamily="18" charset="0"/>
                <a:cs typeface="Times New Roman"/>
              </a:rPr>
              <a:t>(ч.12 ст.99 ТК РФ)</a:t>
            </a:r>
          </a:p>
          <a:p>
            <a:endParaRPr lang="ru-RU" sz="1400" dirty="0">
              <a:solidFill>
                <a:srgbClr val="FF0000"/>
              </a:solidFill>
              <a:latin typeface="Book Antiqua" pitchFamily="18" charset="0"/>
              <a:cs typeface="Times New Roman"/>
            </a:endParaRPr>
          </a:p>
          <a:p>
            <a:endParaRPr lang="ru-RU" sz="1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8" name="Picture 2" descr="C:\Users\Irina\Desktop\social-network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82323"/>
            <a:ext cx="1333500" cy="84455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33030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72950" y="836024"/>
            <a:ext cx="545868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pic>
        <p:nvPicPr>
          <p:cNvPr id="8" name="Picture 2" descr="C:\Users\ильмира\Desktop\1346669862_trko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12776"/>
            <a:ext cx="3600111" cy="4608512"/>
          </a:xfrm>
          <a:prstGeom prst="rect">
            <a:avLst/>
          </a:prstGeom>
          <a:noFill/>
        </p:spPr>
      </p:pic>
      <p:pic>
        <p:nvPicPr>
          <p:cNvPr id="13" name="Рисунок 12" descr="D:\1620766478_22-phonoteka_org-p-fon-dlya-prezentatsii-s-chelovechkami-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9"/>
            <a:ext cx="4032448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306198" y="682135"/>
            <a:ext cx="5523363" cy="1787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  <a:ea typeface="Times New Roman"/>
                <a:cs typeface="Arial"/>
              </a:rPr>
              <a:t>При приёме на работу работодатель обязан ознакомить нового работника с КД </a:t>
            </a:r>
          </a:p>
          <a:p>
            <a:pPr algn="ctr" fontAlgn="base"/>
            <a:r>
              <a:rPr lang="ru-RU" sz="2400" b="1" dirty="0" smtClean="0">
                <a:solidFill>
                  <a:srgbClr val="FF0000"/>
                </a:solidFill>
                <a:latin typeface="Book Antiqua" pitchFamily="18" charset="0"/>
                <a:ea typeface="Times New Roman"/>
                <a:cs typeface="Arial"/>
              </a:rPr>
              <a:t>( ст.68 ТК РФ)</a:t>
            </a:r>
          </a:p>
          <a:p>
            <a:pPr algn="just" fontAlgn="base">
              <a:lnSpc>
                <a:spcPts val="1650"/>
              </a:lnSpc>
            </a:pPr>
            <a:endParaRPr lang="ru-RU" sz="2000" dirty="0">
              <a:solidFill>
                <a:srgbClr val="002060"/>
              </a:solidFill>
              <a:latin typeface="Book Antiqua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789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920" y="130456"/>
            <a:ext cx="7382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ТК РФ СТАТЬЯ 40.  КОЛЛЕКТИВНЫЙ ДОГОВОР</a:t>
            </a:r>
            <a:endParaRPr lang="ru-RU" sz="2000" b="1" dirty="0">
              <a:solidFill>
                <a:srgbClr val="FFFFFF"/>
              </a:solidFill>
              <a:latin typeface="Book Antiqua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pic>
        <p:nvPicPr>
          <p:cNvPr id="13" name="Рисунок 12" descr="https://theslide.ru/img/thumbs/bf5a58f3816a48f25cb16302d3a09445-800x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486009" cy="4896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3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920" y="130456"/>
            <a:ext cx="7382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ФОРМА КОЛЛЕКТИВНОГО ДОГОВОРА</a:t>
            </a:r>
            <a:endParaRPr lang="ru-RU" sz="2000" b="1" dirty="0">
              <a:solidFill>
                <a:srgbClr val="FFFFFF"/>
              </a:solidFill>
              <a:latin typeface="Book Antiqua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2354" y="839788"/>
            <a:ext cx="8741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5937" y="1412776"/>
            <a:ext cx="5150972" cy="31700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60A33"/>
                </a:solidFill>
                <a:latin typeface="Book Antiqua" pitchFamily="18" charset="0"/>
                <a:ea typeface="Calibri"/>
              </a:rPr>
              <a:t>Закон не устанавливает обязательной формы коллективного договора. </a:t>
            </a:r>
            <a:endParaRPr lang="ru-RU" sz="2000" b="1" dirty="0" smtClean="0">
              <a:solidFill>
                <a:srgbClr val="060A33"/>
              </a:solidFill>
              <a:latin typeface="Book Antiqua" pitchFamily="18" charset="0"/>
              <a:ea typeface="Calibri"/>
            </a:endParaRPr>
          </a:p>
          <a:p>
            <a:pPr algn="ctr"/>
            <a:endParaRPr lang="ru-RU" sz="2000" b="1" dirty="0">
              <a:solidFill>
                <a:srgbClr val="060A33"/>
              </a:solidFill>
              <a:latin typeface="Book Antiqua" pitchFamily="18" charset="0"/>
              <a:ea typeface="Calibri"/>
            </a:endParaRPr>
          </a:p>
          <a:p>
            <a:pPr algn="ctr"/>
            <a:r>
              <a:rPr lang="ru-RU" sz="2000" b="1" dirty="0" smtClean="0">
                <a:solidFill>
                  <a:srgbClr val="060A33"/>
                </a:solidFill>
                <a:latin typeface="Book Antiqua" pitchFamily="18" charset="0"/>
                <a:ea typeface="Calibri"/>
              </a:rPr>
              <a:t>Организация, предприятие  </a:t>
            </a:r>
            <a:r>
              <a:rPr lang="ru-RU" sz="2000" b="1" dirty="0">
                <a:solidFill>
                  <a:srgbClr val="060A33"/>
                </a:solidFill>
                <a:latin typeface="Book Antiqua" pitchFamily="18" charset="0"/>
                <a:ea typeface="Calibri"/>
              </a:rPr>
              <a:t>может использовать </a:t>
            </a:r>
            <a:r>
              <a:rPr lang="ru-RU" sz="2000" b="1" u="sng" dirty="0">
                <a:solidFill>
                  <a:srgbClr val="FF0000"/>
                </a:solidFill>
                <a:latin typeface="Book Antiqua" pitchFamily="18" charset="0"/>
                <a:ea typeface="Calibri"/>
                <a:cs typeface="Times New Roman"/>
                <a:hlinkClick r:id="rId3"/>
              </a:rPr>
              <a:t>макет</a:t>
            </a:r>
            <a:r>
              <a:rPr lang="ru-RU" sz="2000" b="1" dirty="0">
                <a:solidFill>
                  <a:srgbClr val="060A33"/>
                </a:solidFill>
                <a:latin typeface="Book Antiqua" pitchFamily="18" charset="0"/>
                <a:ea typeface="Calibri"/>
              </a:rPr>
              <a:t>, рекомендованный Минтрудом. </a:t>
            </a:r>
            <a:endParaRPr lang="ru-RU" sz="2000" b="1" dirty="0" smtClean="0">
              <a:solidFill>
                <a:srgbClr val="060A33"/>
              </a:solidFill>
              <a:latin typeface="Book Antiqua" pitchFamily="18" charset="0"/>
              <a:ea typeface="Calibri"/>
            </a:endParaRPr>
          </a:p>
          <a:p>
            <a:pPr algn="ctr"/>
            <a:endParaRPr lang="ru-RU" sz="2000" b="1" dirty="0" smtClean="0">
              <a:solidFill>
                <a:srgbClr val="060A33"/>
              </a:solidFill>
              <a:latin typeface="Book Antiqua" pitchFamily="18" charset="0"/>
              <a:ea typeface="Calibri"/>
            </a:endParaRPr>
          </a:p>
          <a:p>
            <a:pPr algn="ctr"/>
            <a:r>
              <a:rPr lang="ru-RU" sz="2000" b="1" dirty="0" smtClean="0">
                <a:solidFill>
                  <a:srgbClr val="060A33"/>
                </a:solidFill>
                <a:latin typeface="Book Antiqua" pitchFamily="18" charset="0"/>
                <a:ea typeface="Calibri"/>
              </a:rPr>
              <a:t>Может </a:t>
            </a:r>
            <a:r>
              <a:rPr lang="ru-RU" sz="2000" b="1" dirty="0">
                <a:solidFill>
                  <a:srgbClr val="060A33"/>
                </a:solidFill>
                <a:latin typeface="Book Antiqua" pitchFamily="18" charset="0"/>
                <a:ea typeface="Calibri"/>
              </a:rPr>
              <a:t>составить документ произвольно, опираясь на </a:t>
            </a:r>
            <a:r>
              <a:rPr lang="ru-RU" sz="2000" b="1" u="sng" dirty="0">
                <a:solidFill>
                  <a:srgbClr val="2972DD"/>
                </a:solidFill>
                <a:latin typeface="Book Antiqua" pitchFamily="18" charset="0"/>
                <a:ea typeface="Calibri"/>
                <a:cs typeface="Times New Roman"/>
                <a:hlinkClick r:id="rId4"/>
              </a:rPr>
              <a:t>положения </a:t>
            </a:r>
            <a:r>
              <a:rPr lang="ru-RU" sz="2000" b="1" u="sng" dirty="0" smtClean="0">
                <a:solidFill>
                  <a:srgbClr val="2972DD"/>
                </a:solidFill>
                <a:latin typeface="Book Antiqua" pitchFamily="18" charset="0"/>
                <a:ea typeface="Calibri"/>
                <a:cs typeface="Times New Roman"/>
                <a:hlinkClick r:id="rId4"/>
              </a:rPr>
              <a:t>Трудового кодекса</a:t>
            </a:r>
            <a:r>
              <a:rPr lang="ru-RU" dirty="0">
                <a:solidFill>
                  <a:srgbClr val="060A33"/>
                </a:solidFill>
                <a:latin typeface="Arial"/>
                <a:ea typeface="Calibri"/>
              </a:rPr>
              <a:t> </a:t>
            </a:r>
            <a:endParaRPr lang="ru-RU" dirty="0">
              <a:solidFill>
                <a:srgbClr val="2B166E"/>
              </a:solidFill>
            </a:endParaRPr>
          </a:p>
        </p:txBody>
      </p:sp>
      <p:pic>
        <p:nvPicPr>
          <p:cNvPr id="14" name="Рисунок 13" descr="http://myprofcom.ru/images/cms/data/kollektivnyj_dogovor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4876"/>
            <a:ext cx="3995936" cy="46054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31096" y="4797152"/>
            <a:ext cx="76939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Book Antiqua" pitchFamily="18" charset="0"/>
              </a:rPr>
              <a:t>Стороны вправе </a:t>
            </a:r>
            <a:r>
              <a:rPr lang="ru-RU" sz="2000" b="1" dirty="0">
                <a:solidFill>
                  <a:srgbClr val="002060"/>
                </a:solidFill>
                <a:latin typeface="Book Antiqua" pitchFamily="18" charset="0"/>
              </a:rPr>
              <a:t>сами решить, что они хотят прописать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Book Antiqua" pitchFamily="18" charset="0"/>
              </a:rPr>
              <a:t>в коллективном договоре </a:t>
            </a:r>
            <a:r>
              <a:rPr lang="ru-RU" sz="2000" b="1" dirty="0">
                <a:solidFill>
                  <a:srgbClr val="FF0000"/>
                </a:solidFill>
                <a:latin typeface="Book Antiqua" pitchFamily="18" charset="0"/>
              </a:rPr>
              <a:t>(ч. 1 ст. 41 ТК </a:t>
            </a: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РФ)</a:t>
            </a:r>
            <a:endParaRPr lang="ru-RU" sz="2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91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4812" y="26231"/>
            <a:ext cx="73821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СОДЕРЖАНИЕ И СТРУКТУРА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КОЛЛЕКТИВНОГО ДОГОВОРА</a:t>
            </a:r>
            <a:endParaRPr lang="ru-RU" sz="2000" b="1" dirty="0">
              <a:solidFill>
                <a:srgbClr val="FFFFFF"/>
              </a:solidFill>
              <a:latin typeface="Book Antiqua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2400" y="841883"/>
            <a:ext cx="88742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0" dirty="0" smtClean="0">
                <a:solidFill>
                  <a:srgbClr val="002060"/>
                </a:solidFill>
                <a:latin typeface="Book Antiqua" pitchFamily="18" charset="0"/>
              </a:rPr>
              <a:t>Содержание коллективного договора - согласованные сторонами условия (положения), призванные регулировать социально-трудовые отношения в данной организации, 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структурно их можно 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разделить на три 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вида:</a:t>
            </a:r>
            <a:endParaRPr lang="ru-RU" sz="2000" kern="0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val="4027356746"/>
              </p:ext>
            </p:extLst>
          </p:nvPr>
        </p:nvGraphicFramePr>
        <p:xfrm>
          <a:off x="3030134" y="2132856"/>
          <a:ext cx="557431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7" name="Picture 2" descr="https://dez.myuk.ru/wp-content/uploads/2019/12/50d59145d83787fdca4ce0d8acb55a9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65322"/>
            <a:ext cx="2877734" cy="3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2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4812" y="26231"/>
            <a:ext cx="73821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СОДЕРЖАНИЕ И СТРУКТУРА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КОЛЛЕКТИВНОГО ДОГОВОРА</a:t>
            </a:r>
            <a:endParaRPr lang="ru-RU" sz="2000" b="1" dirty="0">
              <a:solidFill>
                <a:srgbClr val="FFFFFF"/>
              </a:solidFill>
              <a:latin typeface="Book Antiqua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630443" y="763462"/>
            <a:ext cx="8064896" cy="5386798"/>
            <a:chOff x="720" y="1296"/>
            <a:chExt cx="1367" cy="2542"/>
          </a:xfrm>
        </p:grpSpPr>
        <p:sp>
          <p:nvSpPr>
            <p:cNvPr id="12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grpSp>
          <p:nvGrpSpPr>
            <p:cNvPr id="19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22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0" name="Text Box 16"/>
            <p:cNvSpPr txBox="1">
              <a:spLocks noChangeArrowheads="1"/>
            </p:cNvSpPr>
            <p:nvPr/>
          </p:nvSpPr>
          <p:spPr bwMode="gray">
            <a:xfrm>
              <a:off x="1357" y="1306"/>
              <a:ext cx="60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1</a:t>
              </a:r>
              <a:endParaRPr kumimoji="0" lang="en-US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gray">
            <a:xfrm>
              <a:off x="741" y="1727"/>
              <a:ext cx="1296" cy="1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ook Antiqua" pitchFamily="18" charset="0"/>
                </a:rPr>
                <a:t>Нормативные правила -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sz="2800" b="1" dirty="0">
                  <a:solidFill>
                    <a:srgbClr val="002060"/>
                  </a:solidFill>
                  <a:latin typeface="Book Antiqua" pitchFamily="18" charset="0"/>
                  <a:cs typeface="+mn-cs"/>
                </a:rPr>
                <a:t>локальные нормы права, </a:t>
              </a:r>
              <a:r>
                <a:rPr lang="ru-RU" sz="2800" b="1" dirty="0" smtClean="0">
                  <a:solidFill>
                    <a:srgbClr val="002060"/>
                  </a:solidFill>
                  <a:latin typeface="Book Antiqua" pitchFamily="18" charset="0"/>
                  <a:cs typeface="+mn-cs"/>
                </a:rPr>
                <a:t>установленные </a:t>
              </a:r>
              <a:r>
                <a:rPr lang="ru-RU" sz="2800" b="1" dirty="0">
                  <a:solidFill>
                    <a:srgbClr val="002060"/>
                  </a:solidFill>
                  <a:latin typeface="Book Antiqua" pitchFamily="18" charset="0"/>
                  <a:cs typeface="+mn-cs"/>
                </a:rPr>
                <a:t>сторонами в пределах их </a:t>
              </a:r>
              <a:r>
                <a:rPr lang="ru-RU" sz="2800" b="1" dirty="0" smtClean="0">
                  <a:solidFill>
                    <a:srgbClr val="002060"/>
                  </a:solidFill>
                  <a:latin typeface="Book Antiqua" pitchFamily="18" charset="0"/>
                  <a:cs typeface="+mn-cs"/>
                </a:rPr>
                <a:t>компетенции</a:t>
              </a:r>
              <a:r>
                <a:rPr lang="ru-RU" sz="2800" b="1" dirty="0">
                  <a:solidFill>
                    <a:srgbClr val="002060"/>
                  </a:solidFill>
                  <a:latin typeface="Book Antiqua" pitchFamily="18" charset="0"/>
                  <a:cs typeface="+mn-cs"/>
                </a:rPr>
                <a:t>, которые распространяются </a:t>
              </a:r>
              <a:r>
                <a:rPr lang="ru-RU" sz="2800" b="1" dirty="0" smtClean="0">
                  <a:solidFill>
                    <a:srgbClr val="002060"/>
                  </a:solidFill>
                  <a:latin typeface="Book Antiqua" pitchFamily="18" charset="0"/>
                  <a:cs typeface="+mn-cs"/>
                </a:rPr>
                <a:t>на </a:t>
              </a:r>
              <a:r>
                <a:rPr lang="ru-RU" sz="2800" b="1" dirty="0">
                  <a:solidFill>
                    <a:srgbClr val="002060"/>
                  </a:solidFill>
                  <a:latin typeface="Book Antiqua" pitchFamily="18" charset="0"/>
                  <a:cs typeface="+mn-cs"/>
                </a:rPr>
                <a:t>работников данной организации либо ее </a:t>
              </a:r>
              <a:r>
                <a:rPr lang="ru-RU" sz="2800" b="1" dirty="0" smtClean="0">
                  <a:solidFill>
                    <a:srgbClr val="002060"/>
                  </a:solidFill>
                  <a:latin typeface="Book Antiqua" pitchFamily="18" charset="0"/>
                  <a:cs typeface="+mn-cs"/>
                </a:rPr>
                <a:t>производственной единицы</a:t>
              </a:r>
              <a:endParaRPr lang="ru-RU" sz="2800" b="1" dirty="0">
                <a:solidFill>
                  <a:srgbClr val="002060"/>
                </a:solidFill>
                <a:latin typeface="Book Antiqua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63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4812" y="26231"/>
            <a:ext cx="73821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СОДЕРЖАНИЕ И СТРУКТУРА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КОЛЛЕКТИВНОГО ДОГОВОРА</a:t>
            </a:r>
            <a:endParaRPr lang="ru-RU" sz="2000" b="1" dirty="0">
              <a:solidFill>
                <a:srgbClr val="FFFFFF"/>
              </a:solidFill>
              <a:latin typeface="Book Antiqua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grpSp>
        <p:nvGrpSpPr>
          <p:cNvPr id="27" name="Group 18"/>
          <p:cNvGrpSpPr>
            <a:grpSpLocks/>
          </p:cNvGrpSpPr>
          <p:nvPr/>
        </p:nvGrpSpPr>
        <p:grpSpPr bwMode="auto">
          <a:xfrm>
            <a:off x="251520" y="759495"/>
            <a:ext cx="8486009" cy="5477817"/>
            <a:chOff x="2210" y="1296"/>
            <a:chExt cx="1435" cy="2542"/>
          </a:xfrm>
        </p:grpSpPr>
        <p:sp>
          <p:nvSpPr>
            <p:cNvPr id="28" name="AutoShape 19"/>
            <p:cNvSpPr>
              <a:spLocks noChangeArrowheads="1"/>
            </p:cNvSpPr>
            <p:nvPr/>
          </p:nvSpPr>
          <p:spPr bwMode="gray">
            <a:xfrm>
              <a:off x="2282" y="1505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29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31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32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33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34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35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36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37" name="Text Box 28"/>
            <p:cNvSpPr txBox="1">
              <a:spLocks noChangeArrowheads="1"/>
            </p:cNvSpPr>
            <p:nvPr/>
          </p:nvSpPr>
          <p:spPr bwMode="gray">
            <a:xfrm>
              <a:off x="2850" y="1315"/>
              <a:ext cx="6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ru-RU" sz="2400" b="1" kern="0" dirty="0" smtClean="0">
                  <a:solidFill>
                    <a:srgbClr val="C00000"/>
                  </a:solidFill>
                </a:rPr>
                <a:t>2</a:t>
              </a:r>
              <a:endParaRPr lang="en-US" altLang="ru-RU" sz="1800" b="1" kern="0" dirty="0" smtClean="0">
                <a:solidFill>
                  <a:srgbClr val="C00000"/>
                </a:solidFill>
              </a:endParaRPr>
            </a:p>
          </p:txBody>
        </p:sp>
        <p:sp>
          <p:nvSpPr>
            <p:cNvPr id="38" name="Text Box 29"/>
            <p:cNvSpPr txBox="1">
              <a:spLocks noChangeArrowheads="1"/>
            </p:cNvSpPr>
            <p:nvPr/>
          </p:nvSpPr>
          <p:spPr bwMode="gray">
            <a:xfrm>
              <a:off x="2282" y="1698"/>
              <a:ext cx="1296" cy="1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b="1" kern="0" dirty="0" smtClean="0">
                  <a:solidFill>
                    <a:srgbClr val="C00000"/>
                  </a:solidFill>
                  <a:latin typeface="Book Antiqua" pitchFamily="18" charset="0"/>
                </a:rPr>
                <a:t>Обязательные условия-</a:t>
              </a: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sz="2400" b="1" dirty="0" smtClean="0">
                  <a:solidFill>
                    <a:prstClr val="black"/>
                  </a:solidFill>
                  <a:latin typeface="Book Antiqua" pitchFamily="18" charset="0"/>
                </a:rPr>
                <a:t> </a:t>
              </a:r>
              <a:r>
                <a:rPr lang="ru-RU" sz="2800" b="1" dirty="0">
                  <a:solidFill>
                    <a:srgbClr val="002060"/>
                  </a:solidFill>
                  <a:latin typeface="Book Antiqua" pitchFamily="18" charset="0"/>
                </a:rPr>
                <a:t>конкретные обязательства </a:t>
              </a:r>
              <a:r>
                <a:rPr lang="ru-RU" sz="2800" b="1" dirty="0" smtClean="0">
                  <a:solidFill>
                    <a:srgbClr val="002060"/>
                  </a:solidFill>
                  <a:latin typeface="Book Antiqua" pitchFamily="18" charset="0"/>
                </a:rPr>
                <a:t>сторон </a:t>
              </a:r>
              <a:r>
                <a:rPr lang="ru-RU" sz="2800" b="1" dirty="0">
                  <a:solidFill>
                    <a:srgbClr val="002060"/>
                  </a:solidFill>
                  <a:latin typeface="Book Antiqua" pitchFamily="18" charset="0"/>
                </a:rPr>
                <a:t>с указанием сроков их выполнения и </a:t>
              </a:r>
              <a:r>
                <a:rPr lang="ru-RU" sz="2800" b="1" dirty="0" smtClean="0">
                  <a:solidFill>
                    <a:srgbClr val="002060"/>
                  </a:solidFill>
                  <a:latin typeface="Book Antiqua" pitchFamily="18" charset="0"/>
                </a:rPr>
                <a:t>субъектов </a:t>
              </a:r>
              <a:r>
                <a:rPr lang="ru-RU" sz="2800" b="1" dirty="0">
                  <a:solidFill>
                    <a:srgbClr val="002060"/>
                  </a:solidFill>
                  <a:latin typeface="Book Antiqua" pitchFamily="18" charset="0"/>
                </a:rPr>
                <a:t>– исполнителей, ответственных </a:t>
              </a:r>
              <a:r>
                <a:rPr lang="ru-RU" sz="2800" b="1" dirty="0" smtClean="0">
                  <a:solidFill>
                    <a:srgbClr val="002060"/>
                  </a:solidFill>
                  <a:latin typeface="Book Antiqua" pitchFamily="18" charset="0"/>
                </a:rPr>
                <a:t>за </a:t>
              </a:r>
              <a:r>
                <a:rPr lang="ru-RU" sz="2800" b="1" dirty="0">
                  <a:solidFill>
                    <a:srgbClr val="002060"/>
                  </a:solidFill>
                  <a:latin typeface="Book Antiqua" pitchFamily="18" charset="0"/>
                </a:rPr>
                <a:t>их выполнение. Эти условия действуют до </a:t>
              </a:r>
              <a:r>
                <a:rPr lang="ru-RU" sz="2800" b="1" dirty="0" smtClean="0">
                  <a:solidFill>
                    <a:srgbClr val="002060"/>
                  </a:solidFill>
                  <a:latin typeface="Book Antiqua" pitchFamily="18" charset="0"/>
                </a:rPr>
                <a:t>их </a:t>
              </a:r>
              <a:r>
                <a:rPr lang="ru-RU" sz="2800" b="1" dirty="0">
                  <a:solidFill>
                    <a:srgbClr val="002060"/>
                  </a:solidFill>
                  <a:latin typeface="Book Antiqua" pitchFamily="18" charset="0"/>
                </a:rPr>
                <a:t>выполнения и выполнением погашаются</a:t>
              </a:r>
              <a:r>
                <a:rPr lang="ru-RU" altLang="ru-RU" sz="2800" b="1" kern="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endParaRPr lang="en-US" altLang="ru-RU" sz="2800" b="1" kern="0" dirty="0" smtClean="0">
                <a:solidFill>
                  <a:srgbClr val="002060"/>
                </a:solidFill>
                <a:latin typeface="Book Antiqua" pitchFamily="18" charset="0"/>
              </a:endParaRPr>
            </a:p>
          </p:txBody>
        </p:sp>
        <p:sp>
          <p:nvSpPr>
            <p:cNvPr id="39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40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kern="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2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8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FF"/>
                </a:solidFill>
              </a:rPr>
              <a:t>    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4812" y="26231"/>
            <a:ext cx="73821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СОДЕРЖАНИЕ И СТРУКТУРА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Book Antiqua" pitchFamily="18" charset="0"/>
              </a:rPr>
              <a:t>КОЛЛЕКТИВНОГО ДОГОВОРА</a:t>
            </a:r>
            <a:endParaRPr lang="ru-RU" sz="2000" b="1" dirty="0">
              <a:solidFill>
                <a:srgbClr val="FFFFFF"/>
              </a:solidFill>
              <a:latin typeface="Book Antiqua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" y="26231"/>
            <a:ext cx="681995" cy="631472"/>
          </a:xfrm>
          <a:prstGeom prst="rect">
            <a:avLst/>
          </a:prstGeom>
        </p:spPr>
      </p:pic>
      <p:grpSp>
        <p:nvGrpSpPr>
          <p:cNvPr id="41" name="Group 32"/>
          <p:cNvGrpSpPr>
            <a:grpSpLocks/>
          </p:cNvGrpSpPr>
          <p:nvPr/>
        </p:nvGrpSpPr>
        <p:grpSpPr bwMode="auto">
          <a:xfrm>
            <a:off x="323527" y="839788"/>
            <a:ext cx="8414001" cy="5325516"/>
            <a:chOff x="3692" y="1296"/>
            <a:chExt cx="1367" cy="2542"/>
          </a:xfrm>
        </p:grpSpPr>
        <p:sp>
          <p:nvSpPr>
            <p:cNvPr id="42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43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44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45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kern="0" smtClean="0">
                <a:solidFill>
                  <a:srgbClr val="000000"/>
                </a:solidFill>
              </a:endParaRPr>
            </a:p>
          </p:txBody>
        </p:sp>
        <p:grpSp>
          <p:nvGrpSpPr>
            <p:cNvPr id="46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51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1800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1800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1800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1800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1800" kern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7" name="Text Box 43"/>
            <p:cNvSpPr txBox="1">
              <a:spLocks noChangeArrowheads="1"/>
            </p:cNvSpPr>
            <p:nvPr/>
          </p:nvSpPr>
          <p:spPr bwMode="gray">
            <a:xfrm>
              <a:off x="4330" y="1300"/>
              <a:ext cx="58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ru-RU" sz="2400" b="1" kern="0" dirty="0" smtClean="0">
                  <a:solidFill>
                    <a:srgbClr val="C00000"/>
                  </a:solidFill>
                </a:rPr>
                <a:t>3</a:t>
              </a:r>
              <a:endParaRPr lang="en-US" altLang="ru-RU" sz="1800" b="1" kern="0" dirty="0" smtClean="0">
                <a:solidFill>
                  <a:srgbClr val="C00000"/>
                </a:solidFill>
              </a:endParaRPr>
            </a:p>
          </p:txBody>
        </p:sp>
        <p:sp>
          <p:nvSpPr>
            <p:cNvPr id="48" name="Text Box 44"/>
            <p:cNvSpPr txBox="1">
              <a:spLocks noChangeArrowheads="1"/>
            </p:cNvSpPr>
            <p:nvPr/>
          </p:nvSpPr>
          <p:spPr bwMode="gray">
            <a:xfrm>
              <a:off x="3738" y="1732"/>
              <a:ext cx="1296" cy="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b="1" kern="0" dirty="0" smtClean="0">
                  <a:solidFill>
                    <a:srgbClr val="C00000"/>
                  </a:solidFill>
                  <a:latin typeface="Book Antiqua" pitchFamily="18" charset="0"/>
                </a:rPr>
                <a:t>Информационные правила - </a:t>
              </a: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sz="2000" b="1" dirty="0" smtClean="0">
                  <a:solidFill>
                    <a:prstClr val="black"/>
                  </a:solidFill>
                  <a:latin typeface="Book Antiqua" pitchFamily="18" charset="0"/>
                </a:rPr>
                <a:t>положения</a:t>
              </a:r>
              <a:r>
                <a:rPr lang="ru-RU" sz="2000" b="1" dirty="0">
                  <a:solidFill>
                    <a:prstClr val="black"/>
                  </a:solidFill>
                  <a:latin typeface="Book Antiqua" pitchFamily="18" charset="0"/>
                </a:rPr>
                <a:t>, </a:t>
              </a:r>
              <a:r>
                <a:rPr lang="ru-RU" sz="2000" b="1" dirty="0" smtClean="0">
                  <a:solidFill>
                    <a:prstClr val="black"/>
                  </a:solidFill>
                  <a:latin typeface="Book Antiqua" pitchFamily="18" charset="0"/>
                </a:rPr>
                <a:t>которые </a:t>
              </a:r>
              <a:r>
                <a:rPr lang="ru-RU" sz="2000" b="1" dirty="0">
                  <a:solidFill>
                    <a:prstClr val="black"/>
                  </a:solidFill>
                  <a:latin typeface="Book Antiqua" pitchFamily="18" charset="0"/>
                </a:rPr>
                <a:t>не вырабатываются сторонами, </a:t>
              </a:r>
              <a:r>
                <a:rPr lang="ru-RU" sz="2000" b="1" dirty="0" smtClean="0">
                  <a:solidFill>
                    <a:prstClr val="black"/>
                  </a:solidFill>
                  <a:latin typeface="Book Antiqua" pitchFamily="18" charset="0"/>
                </a:rPr>
                <a:t>а </a:t>
              </a:r>
              <a:r>
                <a:rPr lang="ru-RU" sz="2000" b="1" dirty="0">
                  <a:solidFill>
                    <a:prstClr val="black"/>
                  </a:solidFill>
                  <a:latin typeface="Book Antiqua" pitchFamily="18" charset="0"/>
                </a:rPr>
                <a:t>отбираются из действующего законодательства, </a:t>
              </a:r>
              <a:r>
                <a:rPr lang="ru-RU" sz="2000" b="1" dirty="0" smtClean="0">
                  <a:solidFill>
                    <a:prstClr val="black"/>
                  </a:solidFill>
                  <a:latin typeface="Book Antiqua" pitchFamily="18" charset="0"/>
                </a:rPr>
                <a:t>актов социального </a:t>
              </a:r>
              <a:r>
                <a:rPr lang="ru-RU" sz="2000" b="1" dirty="0">
                  <a:solidFill>
                    <a:prstClr val="black"/>
                  </a:solidFill>
                  <a:latin typeface="Book Antiqua" pitchFamily="18" charset="0"/>
                </a:rPr>
                <a:t>партнерства более высокого </a:t>
              </a:r>
              <a:r>
                <a:rPr lang="ru-RU" sz="2000" b="1" dirty="0" smtClean="0">
                  <a:solidFill>
                    <a:prstClr val="black"/>
                  </a:solidFill>
                  <a:latin typeface="Book Antiqua" pitchFamily="18" charset="0"/>
                </a:rPr>
                <a:t>уровня </a:t>
              </a:r>
              <a:r>
                <a:rPr lang="ru-RU" sz="2000" b="1" dirty="0">
                  <a:solidFill>
                    <a:prstClr val="black"/>
                  </a:solidFill>
                  <a:latin typeface="Book Antiqua" pitchFamily="18" charset="0"/>
                </a:rPr>
                <a:t>(отраслевых, региональных) в той части, </a:t>
              </a:r>
              <a:r>
                <a:rPr lang="ru-RU" sz="2000" b="1" dirty="0" smtClean="0">
                  <a:solidFill>
                    <a:prstClr val="black"/>
                  </a:solidFill>
                  <a:latin typeface="Book Antiqua" pitchFamily="18" charset="0"/>
                </a:rPr>
                <a:t>в </a:t>
              </a:r>
              <a:r>
                <a:rPr lang="ru-RU" sz="2000" b="1" dirty="0">
                  <a:solidFill>
                    <a:prstClr val="black"/>
                  </a:solidFill>
                  <a:latin typeface="Book Antiqua" pitchFamily="18" charset="0"/>
                </a:rPr>
                <a:t>какой они содержат общие нормы по вопросам </a:t>
              </a:r>
              <a:r>
                <a:rPr lang="ru-RU" sz="2000" b="1" dirty="0" smtClean="0">
                  <a:solidFill>
                    <a:prstClr val="black"/>
                  </a:solidFill>
                  <a:latin typeface="Book Antiqua" pitchFamily="18" charset="0"/>
                </a:rPr>
                <a:t>регулирования </a:t>
              </a:r>
              <a:r>
                <a:rPr lang="ru-RU" sz="2000" b="1" dirty="0">
                  <a:solidFill>
                    <a:prstClr val="black"/>
                  </a:solidFill>
                  <a:latin typeface="Book Antiqua" pitchFamily="18" charset="0"/>
                </a:rPr>
                <a:t>труда, </a:t>
              </a:r>
              <a:r>
                <a:rPr lang="ru-RU" sz="2000" b="1" dirty="0" smtClean="0">
                  <a:solidFill>
                    <a:prstClr val="black"/>
                  </a:solidFill>
                  <a:latin typeface="Book Antiqua" pitchFamily="18" charset="0"/>
                </a:rPr>
                <a:t>социально-экономических и </a:t>
              </a:r>
              <a:r>
                <a:rPr lang="ru-RU" sz="2000" b="1" dirty="0">
                  <a:solidFill>
                    <a:prstClr val="black"/>
                  </a:solidFill>
                  <a:latin typeface="Book Antiqua" pitchFamily="18" charset="0"/>
                </a:rPr>
                <a:t>профессиональных отношений, </a:t>
              </a:r>
              <a:r>
                <a:rPr lang="ru-RU" sz="2000" b="1" dirty="0" smtClean="0">
                  <a:solidFill>
                    <a:prstClr val="black"/>
                  </a:solidFill>
                  <a:latin typeface="Book Antiqua" pitchFamily="18" charset="0"/>
                </a:rPr>
                <a:t>характерные и для </a:t>
              </a:r>
              <a:r>
                <a:rPr lang="ru-RU" sz="2000" b="1" dirty="0">
                  <a:solidFill>
                    <a:prstClr val="black"/>
                  </a:solidFill>
                  <a:latin typeface="Book Antiqua" pitchFamily="18" charset="0"/>
                </a:rPr>
                <a:t>работников данной </a:t>
              </a:r>
              <a:r>
                <a:rPr lang="ru-RU" sz="2000" b="1" dirty="0" smtClean="0">
                  <a:solidFill>
                    <a:prstClr val="black"/>
                  </a:solidFill>
                  <a:latin typeface="Book Antiqua" pitchFamily="18" charset="0"/>
                </a:rPr>
                <a:t>организации</a:t>
              </a:r>
              <a:endParaRPr lang="ru-RU" sz="2000" b="1" dirty="0">
                <a:solidFill>
                  <a:prstClr val="black"/>
                </a:solidFill>
                <a:latin typeface="Book Antiqua" pitchFamily="18" charset="0"/>
              </a:endParaRPr>
            </a:p>
          </p:txBody>
        </p:sp>
        <p:sp>
          <p:nvSpPr>
            <p:cNvPr id="49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50" name="AutoShape 46"/>
            <p:cNvSpPr>
              <a:spLocks noChangeArrowheads="1"/>
            </p:cNvSpPr>
            <p:nvPr/>
          </p:nvSpPr>
          <p:spPr bwMode="gray">
            <a:xfrm>
              <a:off x="3725" y="3320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kern="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2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cdb2004120l">
  <a:themeElements>
    <a:clrScheme name="22cdb2004120l 3">
      <a:dk1>
        <a:srgbClr val="2B166E"/>
      </a:dk1>
      <a:lt1>
        <a:srgbClr val="FFFFFF"/>
      </a:lt1>
      <a:dk2>
        <a:srgbClr val="1640B6"/>
      </a:dk2>
      <a:lt2>
        <a:srgbClr val="B2B2B2"/>
      </a:lt2>
      <a:accent1>
        <a:srgbClr val="48BDEC"/>
      </a:accent1>
      <a:accent2>
        <a:srgbClr val="EB984D"/>
      </a:accent2>
      <a:accent3>
        <a:srgbClr val="FFFFFF"/>
      </a:accent3>
      <a:accent4>
        <a:srgbClr val="23115D"/>
      </a:accent4>
      <a:accent5>
        <a:srgbClr val="B1DBF4"/>
      </a:accent5>
      <a:accent6>
        <a:srgbClr val="D58945"/>
      </a:accent6>
      <a:hlink>
        <a:srgbClr val="339966"/>
      </a:hlink>
      <a:folHlink>
        <a:srgbClr val="7E88E4"/>
      </a:folHlink>
    </a:clrScheme>
    <a:fontScheme name="22cdb2004120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2cdb2004120l 1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CCC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cdb2004120l 2">
        <a:dk1>
          <a:srgbClr val="25095D"/>
        </a:dk1>
        <a:lt1>
          <a:srgbClr val="FFFFFF"/>
        </a:lt1>
        <a:dk2>
          <a:srgbClr val="A1537C"/>
        </a:dk2>
        <a:lt2>
          <a:srgbClr val="B2B2B2"/>
        </a:lt2>
        <a:accent1>
          <a:srgbClr val="AF8ADC"/>
        </a:accent1>
        <a:accent2>
          <a:srgbClr val="60A065"/>
        </a:accent2>
        <a:accent3>
          <a:srgbClr val="FFFFFF"/>
        </a:accent3>
        <a:accent4>
          <a:srgbClr val="1E064E"/>
        </a:accent4>
        <a:accent5>
          <a:srgbClr val="D4C4EB"/>
        </a:accent5>
        <a:accent6>
          <a:srgbClr val="56915B"/>
        </a:accent6>
        <a:hlink>
          <a:srgbClr val="8DAED9"/>
        </a:hlink>
        <a:folHlink>
          <a:srgbClr val="5974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cdb2004120l 3">
        <a:dk1>
          <a:srgbClr val="2B166E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B984D"/>
        </a:accent2>
        <a:accent3>
          <a:srgbClr val="FFFFFF"/>
        </a:accent3>
        <a:accent4>
          <a:srgbClr val="23115D"/>
        </a:accent4>
        <a:accent5>
          <a:srgbClr val="B1DBF4"/>
        </a:accent5>
        <a:accent6>
          <a:srgbClr val="D58945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2206</Words>
  <Application>Microsoft Office PowerPoint</Application>
  <PresentationFormat>Экран (4:3)</PresentationFormat>
  <Paragraphs>347</Paragraphs>
  <Slides>39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22cdb2004120l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Причины снижения численности профсоюзов  Внутренние факторы:</dc:title>
  <dc:creator>user</dc:creator>
  <cp:lastModifiedBy>user</cp:lastModifiedBy>
  <cp:revision>185</cp:revision>
  <cp:lastPrinted>2022-12-01T09:22:55Z</cp:lastPrinted>
  <dcterms:modified xsi:type="dcterms:W3CDTF">2024-07-19T04:25:07Z</dcterms:modified>
</cp:coreProperties>
</file>